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6" r:id="rId2"/>
    <p:sldId id="323" r:id="rId3"/>
    <p:sldId id="324" r:id="rId4"/>
    <p:sldId id="317" r:id="rId5"/>
    <p:sldId id="318" r:id="rId6"/>
    <p:sldId id="319" r:id="rId7"/>
    <p:sldId id="320" r:id="rId8"/>
    <p:sldId id="325" r:id="rId9"/>
    <p:sldId id="312" r:id="rId10"/>
    <p:sldId id="326" r:id="rId11"/>
    <p:sldId id="327" r:id="rId12"/>
    <p:sldId id="328" r:id="rId13"/>
    <p:sldId id="329" r:id="rId14"/>
    <p:sldId id="330" r:id="rId15"/>
    <p:sldId id="322" r:id="rId16"/>
  </p:sldIdLst>
  <p:sldSz cx="13442950" cy="7561263"/>
  <p:notesSz cx="10020300" cy="6888163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6B2"/>
    <a:srgbClr val="21E2BE"/>
    <a:srgbClr val="07A2DB"/>
    <a:srgbClr val="75C3A9"/>
    <a:srgbClr val="44B492"/>
    <a:srgbClr val="183254"/>
    <a:srgbClr val="1E9196"/>
    <a:srgbClr val="55A0C0"/>
    <a:srgbClr val="5DB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0" autoAdjust="0"/>
    <p:restoredTop sz="94674"/>
  </p:normalViewPr>
  <p:slideViewPr>
    <p:cSldViewPr>
      <p:cViewPr varScale="1">
        <p:scale>
          <a:sx n="100" d="100"/>
          <a:sy n="100" d="100"/>
        </p:scale>
        <p:origin x="936" y="90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60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6431" y="0"/>
            <a:ext cx="4342130" cy="3460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7F2F52-BDD8-4D96-8443-50AB7FD8BB69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0" y="3314929"/>
            <a:ext cx="8016240" cy="271221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2130" cy="346002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6431" y="6542161"/>
            <a:ext cx="4342130" cy="346002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5C1BF44-A308-45C1-9B7C-7ABB6B656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7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BF44-A308-45C1-9B7C-7ABB6B6562E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BF44-A308-45C1-9B7C-7ABB6B6562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6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BF44-A308-45C1-9B7C-7ABB6B6562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5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BF44-A308-45C1-9B7C-7ABB6B6562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8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BF44-A308-45C1-9B7C-7ABB6B6562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9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BF44-A308-45C1-9B7C-7ABB6B6562E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4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BF44-A308-45C1-9B7C-7ABB6B6562E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BF44-A308-45C1-9B7C-7ABB6B6562E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3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BF44-A308-45C1-9B7C-7ABB6B6562E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3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221" y="2348894"/>
            <a:ext cx="11426508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443" y="4284717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6139" y="302802"/>
            <a:ext cx="3024664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147" y="302802"/>
            <a:ext cx="8849943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900" y="4858813"/>
            <a:ext cx="1142650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3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8" y="1764295"/>
            <a:ext cx="12098655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48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7299-02FD-41FF-9324-B0A0CF1F5A70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09" y="7008172"/>
            <a:ext cx="425693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114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F5CA0-8B99-426A-A480-0C28776D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3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g"/><Relationship Id="rId3" Type="http://schemas.microsoft.com/office/2007/relationships/hdphoto" Target="../media/hdphoto1.wdp"/><Relationship Id="rId7" Type="http://schemas.openxmlformats.org/officeDocument/2006/relationships/image" Target="../media/image30.jp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12551"/>
            <a:ext cx="13442950" cy="75658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7" y="108222"/>
            <a:ext cx="2258862" cy="9528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" y="-66370"/>
            <a:ext cx="3098098" cy="2375023"/>
          </a:xfrm>
          <a:prstGeom prst="rect">
            <a:avLst/>
          </a:prstGeom>
        </p:spPr>
      </p:pic>
      <p:pic>
        <p:nvPicPr>
          <p:cNvPr id="11" name="Picture 6" descr="https://www.dietdoctor.com/es/wp-content/uploads/2018/10/hospital-en-ciudad-16-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r="16562"/>
          <a:stretch/>
        </p:blipFill>
        <p:spPr bwMode="auto">
          <a:xfrm>
            <a:off x="9552817" y="1940550"/>
            <a:ext cx="3683866" cy="35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960835" y="3641422"/>
            <a:ext cx="11381712" cy="3593705"/>
          </a:xfrm>
          <a:prstGeom prst="rect">
            <a:avLst/>
          </a:prstGeom>
        </p:spPr>
        <p:txBody>
          <a:bodyPr vert="horz" lIns="104306" tIns="52153" rIns="104306" bIns="52153" rtlCol="0">
            <a:normAutofit fontScale="62500" lnSpcReduction="2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000" dirty="0" smtClean="0"/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Приходько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Ольга Николаевна </a:t>
            </a:r>
            <a:br>
              <a:rPr lang="ru-RU" sz="6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57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7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57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Начальник отдела развития ТОС </a:t>
            </a:r>
            <a:br>
              <a:rPr lang="ru-RU" sz="57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57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комитета по внутренней политике Правительства края </a:t>
            </a:r>
            <a:r>
              <a:rPr lang="ru-RU" sz="57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7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57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57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5"/>
          <p:cNvSpPr txBox="1">
            <a:spLocks noGrp="1"/>
          </p:cNvSpPr>
          <p:nvPr>
            <p:ph idx="1"/>
          </p:nvPr>
        </p:nvSpPr>
        <p:spPr>
          <a:xfrm>
            <a:off x="1792719" y="1121141"/>
            <a:ext cx="9866407" cy="252028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7030A0"/>
                </a:solidFill>
              </a:rPr>
              <a:t>ПОРЯДОК СОСТАВЛЕНИЯ И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ПРЕДОСТАВЛЕНИЯ ОТЧЕТНОСТИ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ОБ ИСПОЛЬЗОВАНИИ ГРАНТОВ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35" y="108222"/>
            <a:ext cx="2048373" cy="864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0915" y="129908"/>
            <a:ext cx="9433048" cy="672705"/>
          </a:xfrm>
          <a:prstGeom prst="rect">
            <a:avLst/>
          </a:prstGeom>
          <a:solidFill>
            <a:srgbClr val="26D6B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Краевой конкурс 2023 года</a:t>
            </a:r>
            <a:endParaRPr lang="ru-RU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668" y="1785030"/>
            <a:ext cx="4810623" cy="288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Объем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расходов на реализацию проекта за счет иных межбюджетных трансфертов не может быть более:</a:t>
            </a:r>
          </a:p>
          <a:p>
            <a:pPr marL="0" lvl="1" algn="ctr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- 1 000 000 рублей для ТОС, не зарегистрированных в качестве юридических лиц;</a:t>
            </a:r>
          </a:p>
          <a:p>
            <a:pPr marL="0" lvl="1" algn="ctr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- 1 500 000 рублей для ТОС, зарегистрированных в качестве юридических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лиц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 algn="ctr">
              <a:lnSpc>
                <a:spcPts val="1650"/>
              </a:lnSpc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1" b="5303"/>
          <a:stretch/>
        </p:blipFill>
        <p:spPr>
          <a:xfrm>
            <a:off x="600795" y="5076775"/>
            <a:ext cx="3397891" cy="2084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13"/>
          <a:stretch/>
        </p:blipFill>
        <p:spPr>
          <a:xfrm flipH="1">
            <a:off x="5425331" y="2052439"/>
            <a:ext cx="1175561" cy="38932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73603" y="4305224"/>
            <a:ext cx="46805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500"/>
              </a:lnSpc>
              <a:spcBef>
                <a:spcPts val="24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Segoe Condensed" panose="020B0606040200020203" pitchFamily="34" charset="0"/>
              </a:rPr>
              <a:t>Один ТОС</a:t>
            </a:r>
            <a:r>
              <a:rPr lang="ru-RU" sz="3200" b="1" dirty="0" smtClean="0">
                <a:solidFill>
                  <a:srgbClr val="00B050"/>
                </a:solidFill>
                <a:latin typeface="Segoe Condensed" panose="020B0606040200020203" pitchFamily="34" charset="0"/>
              </a:rPr>
              <a:t>, учрежденный</a:t>
            </a:r>
            <a:br>
              <a:rPr lang="ru-RU" sz="3200" b="1" dirty="0" smtClean="0">
                <a:solidFill>
                  <a:srgbClr val="00B050"/>
                </a:solidFill>
                <a:latin typeface="Segoe Condensed" panose="020B0606040200020203" pitchFamily="34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Segoe Condensed" panose="020B0606040200020203" pitchFamily="34" charset="0"/>
              </a:rPr>
              <a:t>на территории муниципального образования края, может подать </a:t>
            </a:r>
            <a:r>
              <a:rPr lang="ru-RU" sz="3200" b="1" dirty="0" smtClean="0">
                <a:solidFill>
                  <a:srgbClr val="FF0000"/>
                </a:solidFill>
                <a:latin typeface="Segoe Condensed" panose="020B0606040200020203" pitchFamily="34" charset="0"/>
              </a:rPr>
              <a:t>не более трех проектов</a:t>
            </a:r>
            <a:r>
              <a:rPr lang="ru-RU" sz="3200" b="1" dirty="0" smtClean="0">
                <a:solidFill>
                  <a:srgbClr val="00B050"/>
                </a:solidFill>
                <a:latin typeface="Segoe Condensed" panose="020B0606040200020203" pitchFamily="34" charset="0"/>
              </a:rPr>
              <a:t> на конкурс</a:t>
            </a:r>
            <a:endParaRPr lang="ru-RU" sz="3200" b="1" dirty="0">
              <a:solidFill>
                <a:srgbClr val="00B050"/>
              </a:solidFill>
              <a:latin typeface="Segoe Condensed" panose="020B0606040200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19" y="1417488"/>
            <a:ext cx="3367204" cy="22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35" y="108222"/>
            <a:ext cx="2048373" cy="864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0915" y="129908"/>
            <a:ext cx="9433048" cy="672705"/>
          </a:xfrm>
          <a:prstGeom prst="rect">
            <a:avLst/>
          </a:prstGeom>
          <a:solidFill>
            <a:srgbClr val="26D6B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Новшества краевого конкурса 2023 года</a:t>
            </a:r>
            <a:endParaRPr lang="ru-RU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2318" y="2327258"/>
            <a:ext cx="11960714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заявление по установленной форме (приложение № 2 к Положению);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проект по установленной форме (приложение № 1 к Положению);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сведения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об установлении границ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территории ТОС (копия решения депутатов)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;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копию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устава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ТОС + сведения о его регистрации (копия распоряжения/постановления администрации, решения депутатов)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;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копии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доверенности или иного документа, подтверждающего полномочия лица на представление интересов от имени ТОС (</a:t>
            </a:r>
            <a:r>
              <a:rPr lang="ru-RU" sz="2400" b="1" dirty="0">
                <a:solidFill>
                  <a:srgbClr val="FF0000"/>
                </a:solidFill>
                <a:latin typeface="Segoe Condensed" panose="020B0606040200020203" pitchFamily="34" charset="0"/>
              </a:rPr>
              <a:t>в случае, </a:t>
            </a:r>
            <a:r>
              <a:rPr lang="ru-RU" sz="2400" b="1" dirty="0" smtClean="0">
                <a:solidFill>
                  <a:srgbClr val="FF0000"/>
                </a:solidFill>
                <a:latin typeface="Segoe Condensed" panose="020B0606040200020203" pitchFamily="34" charset="0"/>
              </a:rPr>
              <a:t>если проект подписывает неуполномоченное лицо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)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письмо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муниципального образования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края о неполучении средств из бюджетов РФ на реализацию проекта ТОС;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письмо муниципального образования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края об оценки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стоимости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приобретаемого объекта ТОС на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основании информации о рыночных ценах идентичных товаров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с указанием источников информации о ценах на каждый объект ТОС (печатные издания, "Интернет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" 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другие источники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общедоступной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информации);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копию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муниципального нормативного правового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акта о перечислении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денежных средств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ТОС;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документы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, обосновывающие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общие расходы проекта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.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 algn="ctr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  <a:p>
            <a:pPr marL="0" lvl="1" algn="ctr">
              <a:lnSpc>
                <a:spcPts val="1650"/>
              </a:lnSpc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2279" y="1242881"/>
            <a:ext cx="11065820" cy="77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600"/>
              </a:lnSpc>
              <a:spcBef>
                <a:spcPts val="24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Для участия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в конкурсе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муниципальное образование края 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представляет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отдельно </a:t>
            </a:r>
            <a:r>
              <a:rPr lang="ru-RU" sz="3200" b="1" dirty="0" smtClean="0">
                <a:solidFill>
                  <a:srgbClr val="FF0000"/>
                </a:solidFill>
                <a:latin typeface="Segoe Condensed" panose="020B0606040200020203" pitchFamily="34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Segoe Condensed" panose="020B0606040200020203" pitchFamily="34" charset="0"/>
              </a:rPr>
              <a:t>каждый проект: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028" y="2327258"/>
            <a:ext cx="344556" cy="3445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028" y="2729212"/>
            <a:ext cx="344556" cy="3445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655" y="1577236"/>
            <a:ext cx="2142287" cy="1511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785" y="3140432"/>
            <a:ext cx="344556" cy="3445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917" y="3551653"/>
            <a:ext cx="344556" cy="3445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028" y="4161000"/>
            <a:ext cx="344556" cy="3445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917" y="4856287"/>
            <a:ext cx="344556" cy="3445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917" y="5396450"/>
            <a:ext cx="344556" cy="3445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785" y="6477264"/>
            <a:ext cx="344556" cy="3445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785" y="6855681"/>
            <a:ext cx="344556" cy="3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35" y="108222"/>
            <a:ext cx="2048373" cy="864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0915" y="129908"/>
            <a:ext cx="9433048" cy="672705"/>
          </a:xfrm>
          <a:prstGeom prst="rect">
            <a:avLst/>
          </a:prstGeom>
          <a:solidFill>
            <a:srgbClr val="26D6B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Новшества краевого конкурса 2023 года</a:t>
            </a:r>
            <a:endParaRPr lang="ru-RU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776" y="1278959"/>
            <a:ext cx="3793012" cy="44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600"/>
              </a:lnSpc>
              <a:spcBef>
                <a:spcPts val="24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Segoe Condensed" panose="020B0606040200020203" pitchFamily="34" charset="0"/>
              </a:rPr>
              <a:t>Форма заявления </a:t>
            </a:r>
            <a:endParaRPr lang="ru-RU" sz="3200" b="1" dirty="0">
              <a:solidFill>
                <a:srgbClr val="FF0000"/>
              </a:solidFill>
              <a:latin typeface="Segoe Condensed" panose="020B0606040200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6631" t="21276" r="16526" b="5482"/>
          <a:stretch/>
        </p:blipFill>
        <p:spPr>
          <a:xfrm>
            <a:off x="1248867" y="1908423"/>
            <a:ext cx="928903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35" y="108222"/>
            <a:ext cx="2048373" cy="864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0915" y="129908"/>
            <a:ext cx="9433048" cy="672705"/>
          </a:xfrm>
          <a:prstGeom prst="rect">
            <a:avLst/>
          </a:prstGeom>
          <a:solidFill>
            <a:srgbClr val="26D6B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Новшества краевого конкурса 2023 года</a:t>
            </a:r>
            <a:endParaRPr lang="ru-RU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763" y="1228865"/>
            <a:ext cx="3793012" cy="44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600"/>
              </a:lnSpc>
              <a:spcBef>
                <a:spcPts val="24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Segoe Condensed" panose="020B0606040200020203" pitchFamily="34" charset="0"/>
              </a:rPr>
              <a:t>Форма проекта ТОС</a:t>
            </a:r>
            <a:endParaRPr lang="ru-RU" sz="3200" b="1" dirty="0">
              <a:solidFill>
                <a:srgbClr val="FF0000"/>
              </a:solidFill>
              <a:latin typeface="Segoe Condensed" panose="020B0606040200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54218" t="31380" r="16591" b="9484"/>
          <a:stretch/>
        </p:blipFill>
        <p:spPr>
          <a:xfrm>
            <a:off x="77812" y="1770929"/>
            <a:ext cx="4549730" cy="5184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1147" t="20374" r="16290" b="6570"/>
          <a:stretch/>
        </p:blipFill>
        <p:spPr>
          <a:xfrm>
            <a:off x="4633243" y="1532161"/>
            <a:ext cx="8595565" cy="56459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3363" r="4113" b="4144"/>
          <a:stretch/>
        </p:blipFill>
        <p:spPr>
          <a:xfrm flipH="1">
            <a:off x="9097739" y="1025692"/>
            <a:ext cx="587692" cy="587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78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35" y="108222"/>
            <a:ext cx="2048373" cy="864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0915" y="129908"/>
            <a:ext cx="9433048" cy="672705"/>
          </a:xfrm>
          <a:prstGeom prst="rect">
            <a:avLst/>
          </a:prstGeom>
          <a:solidFill>
            <a:srgbClr val="26D6B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Новшества краевого конкурса 2023 года</a:t>
            </a:r>
            <a:endParaRPr lang="ru-RU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763" y="1228865"/>
            <a:ext cx="3793012" cy="44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600"/>
              </a:lnSpc>
              <a:spcBef>
                <a:spcPts val="24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Segoe Condensed" panose="020B0606040200020203" pitchFamily="34" charset="0"/>
              </a:rPr>
              <a:t>Форма согласия</a:t>
            </a:r>
            <a:endParaRPr lang="ru-RU" sz="3200" b="1" dirty="0">
              <a:solidFill>
                <a:srgbClr val="FF0000"/>
              </a:solidFill>
              <a:latin typeface="Segoe Condensed" panose="020B0606040200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7265" t="28328" r="33566" b="8249"/>
          <a:stretch/>
        </p:blipFill>
        <p:spPr>
          <a:xfrm>
            <a:off x="3751234" y="972319"/>
            <a:ext cx="5256584" cy="64292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604974" y="3060551"/>
            <a:ext cx="3150922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600"/>
              </a:lnSpc>
              <a:spcBef>
                <a:spcPts val="24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</a:rPr>
              <a:t>Проекты и документы подписывает глава муниципального образования края + печать администрации</a:t>
            </a:r>
            <a:endParaRPr lang="ru-RU" sz="3200" b="1" dirty="0">
              <a:solidFill>
                <a:srgbClr val="FF0000"/>
              </a:solidFill>
              <a:latin typeface="Segoe Condensed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824147" y="2169627"/>
            <a:ext cx="4721864" cy="1656635"/>
            <a:chOff x="6393976" y="1093671"/>
            <a:chExt cx="5609747" cy="220052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85500" l="0" r="100000">
                          <a14:backgroundMark x1="27625" y1="84833" x2="31000" y2="85333"/>
                          <a14:backgroundMark x1="52875" y1="83500" x2="53375" y2="8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28" t="76557" r="52303" b="10612"/>
            <a:stretch/>
          </p:blipFill>
          <p:spPr>
            <a:xfrm>
              <a:off x="6393976" y="2784142"/>
              <a:ext cx="839338" cy="28235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85500" l="0" r="100000">
                          <a14:backgroundMark x1="27625" y1="84833" x2="31000" y2="85333"/>
                          <a14:backgroundMark x1="52875" y1="83500" x2="53375" y2="8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"/>
            <a:stretch/>
          </p:blipFill>
          <p:spPr>
            <a:xfrm>
              <a:off x="8693624" y="1093671"/>
              <a:ext cx="3310099" cy="220052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85500" l="0" r="100000">
                          <a14:backgroundMark x1="27625" y1="84833" x2="31000" y2="85333"/>
                          <a14:backgroundMark x1="52875" y1="83500" x2="53375" y2="8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" t="75271" r="52302" b="11394"/>
            <a:stretch/>
          </p:blipFill>
          <p:spPr>
            <a:xfrm>
              <a:off x="7192370" y="2750024"/>
              <a:ext cx="1548684" cy="293428"/>
            </a:xfrm>
            <a:prstGeom prst="rect">
              <a:avLst/>
            </a:prstGeom>
          </p:spPr>
        </p:pic>
      </p:grpSp>
      <p:sp>
        <p:nvSpPr>
          <p:cNvPr id="12" name="Штриховая стрелка вправо 11"/>
          <p:cNvSpPr/>
          <p:nvPr/>
        </p:nvSpPr>
        <p:spPr>
          <a:xfrm>
            <a:off x="1608908" y="2353362"/>
            <a:ext cx="4914254" cy="1525424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4" name="Прямоугольник 13"/>
          <p:cNvSpPr/>
          <p:nvPr/>
        </p:nvSpPr>
        <p:spPr>
          <a:xfrm>
            <a:off x="7282576" y="2878623"/>
            <a:ext cx="295448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75" b="1" dirty="0">
                <a:solidFill>
                  <a:srgbClr val="852F60"/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(4212) 30-16-28</a:t>
            </a:r>
            <a:endParaRPr lang="ru-RU" sz="3375" dirty="0">
              <a:solidFill>
                <a:srgbClr val="852F6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120735" y="437595"/>
            <a:ext cx="10653004" cy="5807399"/>
            <a:chOff x="-7466054" y="-1398070"/>
            <a:chExt cx="12629479" cy="819386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74" y="3365762"/>
              <a:ext cx="4260351" cy="3430036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054355" y="3519274"/>
              <a:ext cx="3982866" cy="1800000"/>
            </a:xfrm>
            <a:prstGeom prst="rect">
              <a:avLst/>
            </a:prstGeom>
            <a:solidFill>
              <a:srgbClr val="07A2DB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7466054" y="-1398070"/>
              <a:ext cx="9050235" cy="552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lnSpc>
                  <a:spcPts val="1688"/>
                </a:lnSpc>
              </a:pPr>
              <a:endParaRPr lang="ru-RU" sz="4000" b="1" dirty="0">
                <a:solidFill>
                  <a:srgbClr val="26D6B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84181" y="4492348"/>
              <a:ext cx="2923214" cy="7085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ru-RU" sz="1350" b="1" dirty="0">
                  <a:solidFill>
                    <a:srgbClr val="852F60"/>
                  </a:solidFill>
                  <a:latin typeface="Segoe Condensed" panose="020B0606040200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РАЗДЕЛ </a:t>
              </a:r>
            </a:p>
            <a:p>
              <a:pPr algn="ctr">
                <a:lnSpc>
                  <a:spcPts val="1350"/>
                </a:lnSpc>
              </a:pPr>
              <a:r>
                <a:rPr lang="ru-RU" sz="1350" b="1" dirty="0">
                  <a:solidFill>
                    <a:srgbClr val="852F60"/>
                  </a:solidFill>
                  <a:latin typeface="Segoe Condensed" panose="020B0606040200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"ДЕЯТЕЛЬНОСТЬ - РАЗВИТИЕ ТОС"</a:t>
              </a:r>
              <a:endParaRPr lang="ru-RU" sz="900" b="1" dirty="0">
                <a:solidFill>
                  <a:srgbClr val="852F60"/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065527" y="3934809"/>
            <a:ext cx="5036071" cy="1690657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78000">
                <a:srgbClr val="75C3A9">
                  <a:alpha val="71000"/>
                  <a:lumMod val="60000"/>
                  <a:lumOff val="40000"/>
                </a:srgb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25" b="1" dirty="0">
                <a:solidFill>
                  <a:srgbClr val="5D2884"/>
                </a:solidFill>
              </a:rPr>
              <a:t>Комитет по внутренней политике Правительства Хабаровского края: 680000,</a:t>
            </a:r>
          </a:p>
          <a:p>
            <a:pPr algn="ctr"/>
            <a:r>
              <a:rPr lang="ru-RU" sz="1725" b="1" dirty="0">
                <a:solidFill>
                  <a:srgbClr val="5D2884"/>
                </a:solidFill>
              </a:rPr>
              <a:t>г. Хабаровск, ул. Пушкина, д. 23, </a:t>
            </a:r>
            <a:r>
              <a:rPr lang="ru-RU" sz="1725" b="1" dirty="0" err="1">
                <a:solidFill>
                  <a:srgbClr val="5D2884"/>
                </a:solidFill>
              </a:rPr>
              <a:t>каб</a:t>
            </a:r>
            <a:r>
              <a:rPr lang="ru-RU" sz="1725" b="1" dirty="0">
                <a:solidFill>
                  <a:srgbClr val="5D2884"/>
                </a:solidFill>
              </a:rPr>
              <a:t>. 710</a:t>
            </a:r>
            <a:endParaRPr lang="ru-RU" sz="1350" dirty="0">
              <a:solidFill>
                <a:srgbClr val="5D2884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11910" y="2839075"/>
            <a:ext cx="4299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81"/>
              </a:lnSpc>
            </a:pPr>
            <a:r>
              <a:rPr lang="ru-RU" sz="1600" b="1" dirty="0">
                <a:solidFill>
                  <a:schemeClr val="bg1"/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ПОДГОТОВКИ, СОЗДАНИЯ ТОС И УЧАСТИЯ </a:t>
            </a:r>
            <a:r>
              <a:rPr lang="ru-RU" sz="1600" b="1" dirty="0" smtClean="0">
                <a:solidFill>
                  <a:schemeClr val="bg1"/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КРАЕВОМ КОНКУРСЕ МОЖНО ОБРАТИТЬСЯ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34764" y="4274114"/>
            <a:ext cx="3119567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88"/>
              </a:lnSpc>
            </a:pPr>
            <a:r>
              <a:rPr lang="en-US" sz="2400" b="1" dirty="0">
                <a:solidFill>
                  <a:srgbClr val="852F60"/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guvp.khabkrai.ru</a:t>
            </a:r>
            <a:endParaRPr lang="ru-RU" sz="2400" b="1" dirty="0">
              <a:solidFill>
                <a:srgbClr val="852F60"/>
              </a:solidFill>
              <a:latin typeface="Segoe Condensed" panose="020B06060402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6164" r="6842" b="28030"/>
          <a:stretch/>
        </p:blipFill>
        <p:spPr>
          <a:xfrm>
            <a:off x="351975" y="3637496"/>
            <a:ext cx="1544970" cy="19916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-1" r="11172" b="33908"/>
          <a:stretch/>
        </p:blipFill>
        <p:spPr>
          <a:xfrm>
            <a:off x="125745" y="108462"/>
            <a:ext cx="1483161" cy="225309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26811" r="34838" b="38638"/>
          <a:stretch/>
        </p:blipFill>
        <p:spPr>
          <a:xfrm>
            <a:off x="1944276" y="271921"/>
            <a:ext cx="2512508" cy="16300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t="23319" r="270" b="10314"/>
          <a:stretch/>
        </p:blipFill>
        <p:spPr>
          <a:xfrm>
            <a:off x="4868702" y="259017"/>
            <a:ext cx="2386129" cy="16714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27" y="259017"/>
            <a:ext cx="2703951" cy="167144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t="17385" r="11927" b="4962"/>
          <a:stretch/>
        </p:blipFill>
        <p:spPr>
          <a:xfrm>
            <a:off x="3285149" y="5896851"/>
            <a:ext cx="2565041" cy="1398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4256" r="11887" b="20264"/>
          <a:stretch/>
        </p:blipFill>
        <p:spPr>
          <a:xfrm>
            <a:off x="10181600" y="5813524"/>
            <a:ext cx="2893125" cy="148643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3104" r="80823" b="71294"/>
          <a:stretch/>
        </p:blipFill>
        <p:spPr>
          <a:xfrm>
            <a:off x="389512" y="5813524"/>
            <a:ext cx="1530484" cy="1573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3" t="32673" r="40859" b="53133"/>
          <a:stretch/>
        </p:blipFill>
        <p:spPr>
          <a:xfrm>
            <a:off x="7496175" y="5735451"/>
            <a:ext cx="1568186" cy="16512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61" y="287886"/>
            <a:ext cx="2414939" cy="164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19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13" y="2824"/>
            <a:ext cx="14091022" cy="79306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955" y="78844"/>
            <a:ext cx="2330870" cy="9832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1" y="1195475"/>
            <a:ext cx="13481460" cy="672705"/>
          </a:xfrm>
          <a:prstGeom prst="rect">
            <a:avLst/>
          </a:prstGeom>
          <a:solidFill>
            <a:srgbClr val="26D6B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Отчетность по проектам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1252" y="4235432"/>
            <a:ext cx="3966956" cy="40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88"/>
              </a:lnSpc>
            </a:pPr>
            <a:r>
              <a:rPr lang="ru-RU" sz="1125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 СОСТОЯНИЮ НА 01 ЯНВАРЯ, 01 АПРЕЛЯ, </a:t>
            </a:r>
            <a:br>
              <a:rPr lang="ru-RU" sz="1125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25" b="1" dirty="0" smtClean="0">
              <a:solidFill>
                <a:schemeClr val="accent5">
                  <a:lumMod val="75000"/>
                </a:schemeClr>
              </a:solidFill>
              <a:latin typeface="Segoe Condensed" panose="020B06060402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788"/>
              </a:lnSpc>
            </a:pPr>
            <a:r>
              <a:rPr lang="ru-RU" sz="1125" b="1" dirty="0" smtClean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 </a:t>
            </a:r>
            <a:r>
              <a:rPr lang="ru-RU" sz="1125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ИЮЛЯ, 01 ОКТЯБРЯ) </a:t>
            </a:r>
            <a:endParaRPr lang="ru-RU" sz="1125" b="1" dirty="0">
              <a:solidFill>
                <a:schemeClr val="accent5">
                  <a:lumMod val="75000"/>
                </a:schemeClr>
              </a:solidFill>
              <a:latin typeface="Segoe Condensed" panose="020B0606040200020203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24962" y="2400125"/>
            <a:ext cx="5636807" cy="874757"/>
            <a:chOff x="191916" y="4589763"/>
            <a:chExt cx="3679537" cy="6102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92420" y="4685697"/>
              <a:ext cx="2979033" cy="228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013"/>
                </a:lnSpc>
                <a:tabLst>
                  <a:tab pos="354687" algn="l"/>
                </a:tabLst>
              </a:pPr>
              <a:endParaRPr lang="ru-RU" sz="225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013"/>
                </a:lnSpc>
                <a:tabLst>
                  <a:tab pos="354687" algn="l"/>
                </a:tabLst>
              </a:pPr>
              <a:r>
                <a:rPr lang="ru-RU" sz="2250" b="1" dirty="0">
                  <a:solidFill>
                    <a:schemeClr val="accent5">
                      <a:lumMod val="50000"/>
                    </a:schemeClr>
                  </a:solidFill>
                  <a:latin typeface="Segoe Condensed" panose="020B0606040200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ЕЖЕКВАРТАЛЬНАЯ ОТЧЕТНОСТЬ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16" y="4589763"/>
              <a:ext cx="657524" cy="610200"/>
            </a:xfrm>
            <a:prstGeom prst="rect">
              <a:avLst/>
            </a:prstGeom>
          </p:spPr>
        </p:pic>
      </p:grpSp>
      <p:sp>
        <p:nvSpPr>
          <p:cNvPr id="24" name="Прямоугольник 23"/>
          <p:cNvSpPr/>
          <p:nvPr/>
        </p:nvSpPr>
        <p:spPr>
          <a:xfrm>
            <a:off x="7146032" y="2852726"/>
            <a:ext cx="2879279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13"/>
              </a:lnSpc>
              <a:tabLst>
                <a:tab pos="354687" algn="l"/>
              </a:tabLst>
            </a:pPr>
            <a:r>
              <a:rPr lang="ru-RU" b="1" dirty="0">
                <a:solidFill>
                  <a:srgbClr val="FF0000"/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ОТЧЕТ О РАСХОДАХ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6032" y="3420590"/>
            <a:ext cx="461600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13"/>
              </a:lnSpc>
              <a:spcBef>
                <a:spcPts val="450"/>
              </a:spcBef>
              <a:tabLst>
                <a:tab pos="354687" algn="l"/>
              </a:tabLst>
            </a:pPr>
            <a:r>
              <a:rPr lang="ru-RU" sz="2000" b="1" dirty="0">
                <a:solidFill>
                  <a:srgbClr val="FF0000"/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ОТЧЕТ О ДОСТИЖЕНИИ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ЗНАЧЕНИЙ</a:t>
            </a:r>
          </a:p>
          <a:p>
            <a:pPr>
              <a:lnSpc>
                <a:spcPts val="1013"/>
              </a:lnSpc>
              <a:spcBef>
                <a:spcPts val="450"/>
              </a:spcBef>
              <a:tabLst>
                <a:tab pos="354687" algn="l"/>
              </a:tabLst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3"/>
              </a:lnSpc>
              <a:spcBef>
                <a:spcPts val="450"/>
              </a:spcBef>
              <a:spcAft>
                <a:spcPts val="450"/>
              </a:spcAft>
              <a:tabLst>
                <a:tab pos="354687" algn="l"/>
              </a:tabLs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РАНТА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52923" y="5333391"/>
            <a:ext cx="765207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13"/>
              </a:lnSpc>
              <a:spcAft>
                <a:spcPts val="450"/>
              </a:spcAft>
              <a:tabLst>
                <a:tab pos="354687" algn="l"/>
              </a:tabLst>
            </a:pPr>
            <a:r>
              <a:rPr lang="ru-RU" sz="2625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ИТОГОВЫЙ ОТЧЕТ ПРЕДОСТАВЛЯЕТСЯ </a:t>
            </a:r>
          </a:p>
          <a:p>
            <a:pPr>
              <a:lnSpc>
                <a:spcPts val="1013"/>
              </a:lnSpc>
              <a:spcAft>
                <a:spcPts val="450"/>
              </a:spcAft>
              <a:tabLst>
                <a:tab pos="354687" algn="l"/>
              </a:tabLst>
            </a:pPr>
            <a:endParaRPr lang="ru-RU" sz="2625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3"/>
              </a:lnSpc>
              <a:spcAft>
                <a:spcPts val="450"/>
              </a:spcAft>
              <a:tabLst>
                <a:tab pos="354687" algn="l"/>
              </a:tabLst>
            </a:pPr>
            <a:r>
              <a:rPr lang="ru-RU" sz="2625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10 РАБОЧИХ ДНЕЙ С ДАТЫ </a:t>
            </a:r>
          </a:p>
          <a:p>
            <a:pPr>
              <a:lnSpc>
                <a:spcPts val="1013"/>
              </a:lnSpc>
              <a:spcAft>
                <a:spcPts val="450"/>
              </a:spcAft>
              <a:tabLst>
                <a:tab pos="354687" algn="l"/>
              </a:tabLst>
            </a:pPr>
            <a:endParaRPr lang="ru-RU" sz="2625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3"/>
              </a:lnSpc>
              <a:spcAft>
                <a:spcPts val="450"/>
              </a:spcAft>
              <a:tabLst>
                <a:tab pos="354687" algn="l"/>
              </a:tabLst>
            </a:pPr>
            <a:r>
              <a:rPr lang="ru-RU" sz="2625" b="1" dirty="0">
                <a:solidFill>
                  <a:srgbClr val="C00000"/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ФАКТИЧЕСКОГО ОКОНЧАНИЯ </a:t>
            </a:r>
            <a:r>
              <a:rPr lang="ru-RU" sz="2625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ПРОЕКТА ТОС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6" y="5059049"/>
            <a:ext cx="966697" cy="96038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13147"/>
          <a:stretch/>
        </p:blipFill>
        <p:spPr>
          <a:xfrm>
            <a:off x="4501644" y="3235488"/>
            <a:ext cx="859902" cy="6628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13147"/>
          <a:stretch/>
        </p:blipFill>
        <p:spPr>
          <a:xfrm>
            <a:off x="1238614" y="3267597"/>
            <a:ext cx="843730" cy="6504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13147"/>
          <a:stretch/>
        </p:blipFill>
        <p:spPr>
          <a:xfrm>
            <a:off x="3404825" y="3261798"/>
            <a:ext cx="855870" cy="62801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13147"/>
          <a:stretch/>
        </p:blipFill>
        <p:spPr>
          <a:xfrm>
            <a:off x="2337200" y="3261798"/>
            <a:ext cx="841964" cy="64905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501644" y="3478073"/>
            <a:ext cx="79072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13"/>
              </a:lnSpc>
            </a:pPr>
            <a:r>
              <a:rPr lang="ru-RU" sz="1350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013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013"/>
              </a:lnSpc>
            </a:pPr>
            <a:r>
              <a:rPr lang="ru-RU" sz="1013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ЯНВАРЯ</a:t>
            </a:r>
            <a:endParaRPr lang="ru-RU" sz="1013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323075" y="3487503"/>
            <a:ext cx="63189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13"/>
              </a:lnSpc>
            </a:pPr>
            <a:r>
              <a:rPr lang="ru-RU" sz="1350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013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013"/>
              </a:lnSpc>
            </a:pPr>
            <a:r>
              <a:rPr lang="ru-RU" sz="1013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АПРЕЛЯ</a:t>
            </a:r>
            <a:endParaRPr lang="ru-RU" sz="1013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435051" y="3502330"/>
            <a:ext cx="63189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13"/>
              </a:lnSpc>
            </a:pPr>
            <a:r>
              <a:rPr lang="ru-RU" sz="1350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013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013"/>
              </a:lnSpc>
            </a:pPr>
            <a:r>
              <a:rPr lang="ru-RU" sz="1013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ИЮЛЯ</a:t>
            </a:r>
            <a:endParaRPr lang="ru-RU" sz="1013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494576" y="3487503"/>
            <a:ext cx="66177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13"/>
              </a:lnSpc>
            </a:pPr>
            <a:r>
              <a:rPr lang="ru-RU" sz="1350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013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013"/>
              </a:lnSpc>
            </a:pPr>
            <a:r>
              <a:rPr lang="ru-RU" sz="1013" b="1" dirty="0">
                <a:solidFill>
                  <a:schemeClr val="accent5">
                    <a:lumMod val="75000"/>
                  </a:schemeClr>
                </a:solidFill>
                <a:latin typeface="Segoe Condensed" panose="020B0606040200020203" pitchFamily="34" charset="0"/>
                <a:cs typeface="Times New Roman" panose="02020603050405020304" pitchFamily="18" charset="0"/>
              </a:rPr>
              <a:t>ОКТЯБРЯ</a:t>
            </a:r>
            <a:endParaRPr lang="ru-RU" sz="1013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867" y="5059049"/>
            <a:ext cx="2142287" cy="15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12551"/>
            <a:ext cx="13442950" cy="7565859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43849"/>
              </p:ext>
            </p:extLst>
          </p:nvPr>
        </p:nvGraphicFramePr>
        <p:xfrm>
          <a:off x="1176859" y="19449"/>
          <a:ext cx="10513168" cy="786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Acrobat Document" r:id="rId4" imgW="8019699" imgH="5667255" progId="AcroExch.Document.DC">
                  <p:embed/>
                </p:oleObj>
              </mc:Choice>
              <mc:Fallback>
                <p:oleObj name="Acrobat Document" r:id="rId4" imgW="8019699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6859" y="19449"/>
                        <a:ext cx="10513168" cy="7861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7" y="108222"/>
            <a:ext cx="2258862" cy="9528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24931" y="278915"/>
            <a:ext cx="6912768" cy="672705"/>
          </a:xfrm>
          <a:prstGeom prst="rect">
            <a:avLst/>
          </a:prstGeom>
          <a:solidFill>
            <a:srgbClr val="26D6B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Квартальная отчетность </a:t>
            </a:r>
            <a:r>
              <a:rPr lang="ru-RU" sz="3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проектам </a:t>
            </a:r>
          </a:p>
        </p:txBody>
      </p:sp>
    </p:spTree>
    <p:extLst>
      <p:ext uri="{BB962C8B-B14F-4D97-AF65-F5344CB8AC3E}">
        <p14:creationId xmlns:p14="http://schemas.microsoft.com/office/powerpoint/2010/main" val="27920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12551"/>
            <a:ext cx="13442950" cy="756585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85705"/>
              </p:ext>
            </p:extLst>
          </p:nvPr>
        </p:nvGraphicFramePr>
        <p:xfrm>
          <a:off x="960835" y="396255"/>
          <a:ext cx="11370198" cy="700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Acrobat Document" r:id="rId4" imgW="8019699" imgH="5667255" progId="AcroExch.Document.DC">
                  <p:embed/>
                </p:oleObj>
              </mc:Choice>
              <mc:Fallback>
                <p:oleObj name="Acrobat Document" r:id="rId4" imgW="8019699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0835" y="396255"/>
                        <a:ext cx="11370198" cy="700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7" y="108222"/>
            <a:ext cx="2258862" cy="9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12551"/>
            <a:ext cx="13442950" cy="7565859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69362"/>
              </p:ext>
            </p:extLst>
          </p:nvPr>
        </p:nvGraphicFramePr>
        <p:xfrm>
          <a:off x="1320875" y="287903"/>
          <a:ext cx="10369152" cy="729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Acrobat Document" r:id="rId5" imgW="8019699" imgH="5667255" progId="AcroExch.Document.DC">
                  <p:embed/>
                </p:oleObj>
              </mc:Choice>
              <mc:Fallback>
                <p:oleObj name="Acrobat Document" r:id="rId5" imgW="8019699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0875" y="287903"/>
                        <a:ext cx="10369152" cy="7297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7" y="108222"/>
            <a:ext cx="2258862" cy="9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12551"/>
            <a:ext cx="13442950" cy="756585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00485"/>
              </p:ext>
            </p:extLst>
          </p:nvPr>
        </p:nvGraphicFramePr>
        <p:xfrm>
          <a:off x="855028" y="344189"/>
          <a:ext cx="11533186" cy="719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Acrobat Document" r:id="rId5" imgW="8019699" imgH="5667255" progId="AcroExch.Document.DC">
                  <p:embed/>
                </p:oleObj>
              </mc:Choice>
              <mc:Fallback>
                <p:oleObj name="Acrobat Document" r:id="rId5" imgW="8019699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028" y="344189"/>
                        <a:ext cx="11533186" cy="7197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7" y="108222"/>
            <a:ext cx="2258862" cy="9528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24931" y="278915"/>
            <a:ext cx="7992888" cy="672705"/>
          </a:xfrm>
          <a:prstGeom prst="rect">
            <a:avLst/>
          </a:prstGeom>
          <a:solidFill>
            <a:srgbClr val="26D6B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Квартальная отчетность </a:t>
            </a:r>
            <a:r>
              <a:rPr lang="ru-RU" sz="3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проектам </a:t>
            </a:r>
          </a:p>
        </p:txBody>
      </p:sp>
    </p:spTree>
    <p:extLst>
      <p:ext uri="{BB962C8B-B14F-4D97-AF65-F5344CB8AC3E}">
        <p14:creationId xmlns:p14="http://schemas.microsoft.com/office/powerpoint/2010/main" val="2603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12551"/>
            <a:ext cx="13442950" cy="7565859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936465"/>
              </p:ext>
            </p:extLst>
          </p:nvPr>
        </p:nvGraphicFramePr>
        <p:xfrm>
          <a:off x="1464891" y="324247"/>
          <a:ext cx="10225136" cy="678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Acrobat Document" r:id="rId5" imgW="8019699" imgH="5667255" progId="AcroExch.Document.DC">
                  <p:embed/>
                </p:oleObj>
              </mc:Choice>
              <mc:Fallback>
                <p:oleObj name="Acrobat Document" r:id="rId5" imgW="8019699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4891" y="324247"/>
                        <a:ext cx="10225136" cy="6785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7" y="108222"/>
            <a:ext cx="2258862" cy="9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" y="12551"/>
            <a:ext cx="13442950" cy="7565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7" y="108222"/>
            <a:ext cx="2258862" cy="9528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17019" y="228179"/>
            <a:ext cx="7704856" cy="672705"/>
          </a:xfrm>
          <a:prstGeom prst="rect">
            <a:avLst/>
          </a:prstGeom>
          <a:solidFill>
            <a:srgbClr val="26D6B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Итоговая отчетность </a:t>
            </a:r>
            <a:r>
              <a:rPr lang="ru-RU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проектам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32665" y="6298913"/>
            <a:ext cx="4102913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13"/>
              </a:lnSpc>
              <a:tabLst>
                <a:tab pos="354687" algn="l"/>
              </a:tabLst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ИТОГОВЫЙ ОТЧЕТ ПРЕДОСТАВЛЯЕТСЯ </a:t>
            </a:r>
          </a:p>
          <a:p>
            <a:pPr>
              <a:lnSpc>
                <a:spcPts val="1013"/>
              </a:lnSpc>
              <a:tabLst>
                <a:tab pos="354687" algn="l"/>
              </a:tabLst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3"/>
              </a:lnSpc>
              <a:tabLst>
                <a:tab pos="354687" algn="l"/>
              </a:tabLst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10 РАБОЧИХ ДНЕЙ С ДАТЫ </a:t>
            </a:r>
          </a:p>
          <a:p>
            <a:pPr>
              <a:lnSpc>
                <a:spcPts val="1013"/>
              </a:lnSpc>
              <a:tabLst>
                <a:tab pos="354687" algn="l"/>
              </a:tabLst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3"/>
              </a:lnSpc>
              <a:spcAft>
                <a:spcPts val="300"/>
              </a:spcAft>
              <a:tabLst>
                <a:tab pos="354687" algn="l"/>
              </a:tabLst>
            </a:pPr>
            <a:r>
              <a:rPr lang="ru-RU" sz="1800" b="1" dirty="0">
                <a:solidFill>
                  <a:srgbClr val="C00000"/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ФАКТИЧЕСКОГО ОКОНЧАНИЯ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3"/>
              </a:lnSpc>
              <a:spcAft>
                <a:spcPts val="300"/>
              </a:spcAft>
              <a:tabLst>
                <a:tab pos="354687" algn="l"/>
              </a:tabLst>
            </a:pP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Segoe Condensed" panose="020B06060402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3"/>
              </a:lnSpc>
              <a:spcAft>
                <a:spcPts val="300"/>
              </a:spcAft>
              <a:tabLst>
                <a:tab pos="354687" algn="l"/>
              </a:tabLst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Segoe Condensed" panose="020B06060402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24911" t="13069" r="42190" b="4026"/>
          <a:stretch/>
        </p:blipFill>
        <p:spPr>
          <a:xfrm>
            <a:off x="346216" y="900884"/>
            <a:ext cx="4083938" cy="643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21012" t="13333" r="43262" b="8779"/>
          <a:stretch/>
        </p:blipFill>
        <p:spPr>
          <a:xfrm>
            <a:off x="4430154" y="1404367"/>
            <a:ext cx="4490691" cy="61189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l="25416" t="22442" r="42518" b="40198"/>
          <a:stretch/>
        </p:blipFill>
        <p:spPr>
          <a:xfrm>
            <a:off x="8927953" y="2300634"/>
            <a:ext cx="4143454" cy="30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2" y="438394"/>
            <a:ext cx="12686316" cy="71400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00373" y="1666811"/>
            <a:ext cx="2073434" cy="3540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письменных отзывов по проекту от жителей, для которых реализован проект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701" y="1541259"/>
            <a:ext cx="2254794" cy="37916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Копии сертификатов соответствия и (или) иных документов, подтверждающих соответствие установленных объектов ТОС требованиям национальных стандартов, технических регламентов, сводов правил в области благоустройства территорий и безопасности в случае, если объекты подлежат обязательной сертификации или иному обязательному подтверждению соответствия требованиям технических регламентов, сводов правил в области благоустройства территорий и безопасности</a:t>
            </a:r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18824" y="2209609"/>
            <a:ext cx="3168266" cy="2448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Скан/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скрин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двух информационных материалов о проекте в печатных (электронных) СМИ и (или) на сайте администрации МО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56120" y="2028558"/>
            <a:ext cx="1402397" cy="29083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Фотоматериалы реализованного проекта (до/после)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6219845" y="3562310"/>
            <a:ext cx="430826" cy="353016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764" y="3531770"/>
            <a:ext cx="332572" cy="300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930" y="3550507"/>
            <a:ext cx="332572" cy="3003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66300" y="5903449"/>
            <a:ext cx="3315580" cy="11993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участников ТОС, принявших участие в реализации проекта (ФИО+ дата рождения)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6888827" y="5438311"/>
            <a:ext cx="430826" cy="353016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Плюс 19"/>
          <p:cNvSpPr/>
          <p:nvPr/>
        </p:nvSpPr>
        <p:spPr>
          <a:xfrm>
            <a:off x="9745811" y="5030855"/>
            <a:ext cx="430826" cy="353016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Прямоугольник 20"/>
          <p:cNvSpPr/>
          <p:nvPr/>
        </p:nvSpPr>
        <p:spPr>
          <a:xfrm>
            <a:off x="9446098" y="5611347"/>
            <a:ext cx="2551012" cy="1300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 по установке объектов ТОС в собственность МСУ или </a:t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собственность МКД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01104" y="301831"/>
            <a:ext cx="8712968" cy="672705"/>
          </a:xfrm>
          <a:prstGeom prst="rect">
            <a:avLst/>
          </a:prstGeom>
          <a:solidFill>
            <a:srgbClr val="26D6B2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Приложения к итоговому отчету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" y="19449"/>
            <a:ext cx="1554433" cy="1191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7" y="108222"/>
            <a:ext cx="2258862" cy="952891"/>
          </a:xfrm>
          <a:prstGeom prst="rect">
            <a:avLst/>
          </a:prstGeom>
        </p:spPr>
      </p:pic>
      <p:sp>
        <p:nvSpPr>
          <p:cNvPr id="26" name="Плюс 25"/>
          <p:cNvSpPr/>
          <p:nvPr/>
        </p:nvSpPr>
        <p:spPr>
          <a:xfrm>
            <a:off x="3023510" y="5434839"/>
            <a:ext cx="430826" cy="353016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Прямоугольник 26"/>
          <p:cNvSpPr/>
          <p:nvPr/>
        </p:nvSpPr>
        <p:spPr>
          <a:xfrm>
            <a:off x="1512219" y="5921765"/>
            <a:ext cx="3315580" cy="11993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муниципального образования о соблюдении национальных стандартов, свод правил в области благоустройства и т.д.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500</Words>
  <Application>Microsoft Office PowerPoint</Application>
  <PresentationFormat>Произвольный</PresentationFormat>
  <Paragraphs>85</Paragraphs>
  <Slides>15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Condensed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Wonderland</dc:creator>
  <cp:lastModifiedBy>Татарчук Ольга Николаевна</cp:lastModifiedBy>
  <cp:revision>132</cp:revision>
  <cp:lastPrinted>2018-12-06T05:44:46Z</cp:lastPrinted>
  <dcterms:created xsi:type="dcterms:W3CDTF">2018-11-05T12:51:40Z</dcterms:created>
  <dcterms:modified xsi:type="dcterms:W3CDTF">2022-08-03T07:14:25Z</dcterms:modified>
</cp:coreProperties>
</file>