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drawing9.xml" ContentType="application/vnd.ms-office.drawingml.diagramDrawing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diagrams/colors6.xml" ContentType="application/vnd.openxmlformats-officedocument.drawingml.diagramColors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diagrams/data11.xml" ContentType="application/vnd.openxmlformats-officedocument.drawingml.diagramData+xml"/>
  <Default Extension="rels" ContentType="application/vnd.openxmlformats-package.relationships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0"/>
  </p:notesMasterIdLst>
  <p:sldIdLst>
    <p:sldId id="256" r:id="rId2"/>
    <p:sldId id="272" r:id="rId3"/>
    <p:sldId id="273" r:id="rId4"/>
    <p:sldId id="274" r:id="rId5"/>
    <p:sldId id="257" r:id="rId6"/>
    <p:sldId id="258" r:id="rId7"/>
    <p:sldId id="259" r:id="rId8"/>
    <p:sldId id="260" r:id="rId9"/>
    <p:sldId id="281" r:id="rId10"/>
    <p:sldId id="262" r:id="rId11"/>
    <p:sldId id="263" r:id="rId12"/>
    <p:sldId id="264" r:id="rId13"/>
    <p:sldId id="268" r:id="rId14"/>
    <p:sldId id="269" r:id="rId15"/>
    <p:sldId id="270" r:id="rId16"/>
    <p:sldId id="271" r:id="rId17"/>
    <p:sldId id="265" r:id="rId18"/>
    <p:sldId id="301" r:id="rId19"/>
    <p:sldId id="282" r:id="rId20"/>
    <p:sldId id="302" r:id="rId21"/>
    <p:sldId id="280" r:id="rId22"/>
    <p:sldId id="279" r:id="rId23"/>
    <p:sldId id="276" r:id="rId24"/>
    <p:sldId id="277" r:id="rId25"/>
    <p:sldId id="283" r:id="rId26"/>
    <p:sldId id="289" r:id="rId27"/>
    <p:sldId id="290" r:id="rId28"/>
    <p:sldId id="286" r:id="rId29"/>
    <p:sldId id="287" r:id="rId30"/>
    <p:sldId id="288" r:id="rId31"/>
    <p:sldId id="292" r:id="rId32"/>
    <p:sldId id="294" r:id="rId33"/>
    <p:sldId id="295" r:id="rId34"/>
    <p:sldId id="296" r:id="rId35"/>
    <p:sldId id="297" r:id="rId36"/>
    <p:sldId id="298" r:id="rId37"/>
    <p:sldId id="299" r:id="rId38"/>
    <p:sldId id="266" r:id="rId39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33CC"/>
    <a:srgbClr val="FFFF00"/>
    <a:srgbClr val="66FF33"/>
    <a:srgbClr val="009999"/>
    <a:srgbClr val="0000FF"/>
    <a:srgbClr val="00FFFF"/>
    <a:srgbClr val="6600FF"/>
    <a:srgbClr val="FF00FF"/>
    <a:srgbClr val="CC3300"/>
    <a:srgbClr val="CB23D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42" d="100"/>
          <a:sy n="142" d="100"/>
        </p:scale>
        <p:origin x="-732" y="-18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15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Y val="10"/>
      <c:perspective val="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101600">
              <a:solidFill>
                <a:srgbClr val="000000"/>
              </a:solidFill>
            </a:ln>
            <a:scene3d>
              <a:camera prst="orthographicFront"/>
              <a:lightRig rig="threePt" dir="t"/>
            </a:scene3d>
            <a:sp3d>
              <a:bevelT w="635000" h="635000"/>
              <a:bevelB w="635000" h="635000"/>
              <a:contourClr>
                <a:srgbClr val="000000"/>
              </a:contourClr>
            </a:sp3d>
          </c:spPr>
          <c:explosion val="30"/>
          <c:dPt>
            <c:idx val="0"/>
            <c:spPr>
              <a:solidFill>
                <a:srgbClr val="00B050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rgbClr val="FFFF00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4"/>
            <c:explosion val="31"/>
            <c:spPr>
              <a:solidFill>
                <a:srgbClr val="CB23DD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5"/>
            <c:spPr>
              <a:solidFill>
                <a:srgbClr val="00B0F0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6"/>
            <c:spPr>
              <a:solidFill>
                <a:schemeClr val="tx1">
                  <a:lumMod val="75000"/>
                  <a:lumOff val="25000"/>
                </a:schemeClr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7"/>
            <c:spPr>
              <a:solidFill>
                <a:srgbClr val="FF0000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8"/>
            <c:spPr>
              <a:solidFill>
                <a:srgbClr val="6600FF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0.10942536696801802"/>
                  <c:y val="-0.11687348484848498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НДФЛ
31,8%</a:t>
                    </a:r>
                  </a:p>
                </c:rich>
              </c:tx>
              <c:showCatName val="1"/>
              <c:showPercent val="1"/>
              <c:separator>
</c:separator>
            </c:dLbl>
            <c:dLbl>
              <c:idx val="1"/>
              <c:layout>
                <c:manualLayout>
                  <c:x val="6.0192901234567976E-2"/>
                  <c:y val="1.4039141414141414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Акцизы
0,9%</a:t>
                    </a:r>
                  </a:p>
                </c:rich>
              </c:tx>
              <c:showCatName val="1"/>
              <c:showPercent val="1"/>
              <c:separator>
</c:separator>
            </c:dLbl>
            <c:dLbl>
              <c:idx val="2"/>
              <c:layout>
                <c:manualLayout>
                  <c:x val="-2.7912960532711212E-2"/>
                  <c:y val="6.5707323232323353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УСНО
4,7%</a:t>
                    </a:r>
                  </a:p>
                </c:rich>
              </c:tx>
              <c:showCatName val="1"/>
              <c:showPercent val="1"/>
              <c:separator>
</c:separator>
            </c:dLbl>
            <c:dLbl>
              <c:idx val="3"/>
              <c:layout>
                <c:manualLayout>
                  <c:x val="-3.6780402449693828E-2"/>
                  <c:y val="6.3527525252525321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ЕНВД
1,4%</a:t>
                    </a:r>
                  </a:p>
                </c:rich>
              </c:tx>
              <c:showCatName val="1"/>
              <c:showPercent val="1"/>
              <c:separator>
</c:separator>
            </c:dLbl>
            <c:dLbl>
              <c:idx val="4"/>
              <c:layout/>
              <c:tx>
                <c:rich>
                  <a:bodyPr/>
                  <a:lstStyle/>
                  <a:p>
                    <a:r>
                      <a: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Налоги на имущество
19,0%</a:t>
                    </a:r>
                  </a:p>
                </c:rich>
              </c:tx>
              <c:showCatName val="1"/>
              <c:showPercent val="1"/>
              <c:separator>
</c:separator>
            </c:dLbl>
            <c:dLbl>
              <c:idx val="5"/>
              <c:layout>
                <c:manualLayout>
                  <c:x val="1.7951419267036098E-2"/>
                  <c:y val="0.13723535353535377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Доходы от использования имущества
25,0%</a:t>
                    </a:r>
                  </a:p>
                </c:rich>
              </c:tx>
              <c:showCatName val="1"/>
              <c:showPercent val="1"/>
              <c:separator>
</c:separator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sz="1600" baseline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Платные услуги
0,7%</a:t>
                    </a:r>
                  </a:p>
                </c:rich>
              </c:tx>
              <c:showCatName val="1"/>
              <c:showPercent val="1"/>
              <c:separator>
</c:separator>
            </c:dLbl>
            <c:dLbl>
              <c:idx val="7"/>
              <c:layout>
                <c:manualLayout>
                  <c:x val="8.8099057062311678E-2"/>
                  <c:y val="-1.9242424242424266E-2"/>
                </c:manualLayout>
              </c:layout>
              <c:tx>
                <c:rich>
                  <a:bodyPr/>
                  <a:lstStyle/>
                  <a:p>
                    <a:r>
                      <a: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Продажа материальных активов
14,0%</a:t>
                    </a:r>
                  </a:p>
                </c:rich>
              </c:tx>
              <c:showCatName val="1"/>
              <c:showPercent val="1"/>
              <c:separator>
</c:separator>
            </c:dLbl>
            <c:dLbl>
              <c:idx val="8"/>
              <c:layout/>
              <c:tx>
                <c:rich>
                  <a:bodyPr/>
                  <a:lstStyle/>
                  <a:p>
                    <a:r>
                      <a: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Прочие
2,6%</a:t>
                    </a:r>
                  </a:p>
                </c:rich>
              </c:tx>
              <c:showCatName val="1"/>
              <c:showPercent val="1"/>
              <c:separator>
</c:separator>
            </c:dLbl>
            <c:numFmt formatCode="0.0%" sourceLinked="0"/>
            <c:showCatName val="1"/>
            <c:showPercent val="1"/>
            <c:separator>
</c:separator>
            <c:showLeaderLines val="1"/>
          </c:dLbls>
          <c:cat>
            <c:strRef>
              <c:f>Лист1!$A$2:$A$10</c:f>
              <c:strCache>
                <c:ptCount val="9"/>
                <c:pt idx="0">
                  <c:v>НДФЛ</c:v>
                </c:pt>
                <c:pt idx="1">
                  <c:v>Акцизы</c:v>
                </c:pt>
                <c:pt idx="2">
                  <c:v>УСНО</c:v>
                </c:pt>
                <c:pt idx="3">
                  <c:v>ЕНВД</c:v>
                </c:pt>
                <c:pt idx="4">
                  <c:v>Налоги на имущество</c:v>
                </c:pt>
                <c:pt idx="5">
                  <c:v>Доходы от использования имущества</c:v>
                </c:pt>
                <c:pt idx="6">
                  <c:v>Платные услуги</c:v>
                </c:pt>
                <c:pt idx="7">
                  <c:v>Продажа материальных активов</c:v>
                </c:pt>
                <c:pt idx="8">
                  <c:v>Прочие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58.5</c:v>
                </c:pt>
                <c:pt idx="1">
                  <c:v>1.6</c:v>
                </c:pt>
                <c:pt idx="2">
                  <c:v>8.6</c:v>
                </c:pt>
                <c:pt idx="3">
                  <c:v>2.6</c:v>
                </c:pt>
                <c:pt idx="4">
                  <c:v>35</c:v>
                </c:pt>
                <c:pt idx="5">
                  <c:v>46</c:v>
                </c:pt>
                <c:pt idx="6">
                  <c:v>1.3</c:v>
                </c:pt>
                <c:pt idx="7">
                  <c:v>25.7</c:v>
                </c:pt>
                <c:pt idx="8">
                  <c:v>4.7</c:v>
                </c:pt>
              </c:numCache>
            </c:numRef>
          </c:val>
        </c:ser>
        <c:dLbls>
          <c:showPercent val="1"/>
        </c:dLbls>
      </c:pie3DChart>
    </c:plotArea>
    <c:plotVisOnly val="1"/>
    <c:dispBlanksAs val="zero"/>
  </c:chart>
  <c:spPr>
    <a:noFill/>
    <a:ln>
      <a:noFill/>
    </a:ln>
  </c:spPr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10"/>
      <c:rotY val="10"/>
      <c:perspective val="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101600">
              <a:solidFill>
                <a:srgbClr val="000000"/>
              </a:solidFill>
            </a:ln>
            <a:scene3d>
              <a:camera prst="orthographicFront"/>
              <a:lightRig rig="threePt" dir="t"/>
            </a:scene3d>
            <a:sp3d>
              <a:bevelT w="635000" h="635000"/>
              <a:bevelB w="635000" h="635000"/>
              <a:contourClr>
                <a:srgbClr val="000000"/>
              </a:contourClr>
            </a:sp3d>
          </c:spPr>
          <c:explosion val="30"/>
          <c:dPt>
            <c:idx val="0"/>
            <c:spPr>
              <a:solidFill>
                <a:srgbClr val="6600FF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rgbClr val="66FF33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4"/>
            <c:spPr>
              <a:solidFill>
                <a:srgbClr val="00FFFF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5"/>
            <c:spPr>
              <a:solidFill>
                <a:srgbClr val="FF0000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6"/>
            <c:spPr>
              <a:solidFill>
                <a:srgbClr val="FFFF00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7"/>
            <c:spPr>
              <a:solidFill>
                <a:srgbClr val="00B050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8"/>
            <c:spPr>
              <a:solidFill>
                <a:srgbClr val="FF33CC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-7.9783950617284029E-3"/>
                  <c:y val="3.6525076703709393E-2"/>
                </c:manualLayout>
              </c:layout>
              <c:dLblPos val="bestFit"/>
              <c:showCatName val="1"/>
              <c:showPercent val="1"/>
              <c:separator>
</c:separator>
            </c:dLbl>
            <c:dLbl>
              <c:idx val="1"/>
              <c:layout>
                <c:manualLayout>
                  <c:x val="-1.1165062700495771E-2"/>
                  <c:y val="0.15831376823182999"/>
                </c:manualLayout>
              </c:layout>
              <c:dLblPos val="bestFit"/>
              <c:showCatName val="1"/>
              <c:showPercent val="1"/>
              <c:separator>
</c:separator>
            </c:dLbl>
            <c:dLbl>
              <c:idx val="2"/>
              <c:layout>
                <c:manualLayout>
                  <c:x val="-0.12752624671916021"/>
                  <c:y val="0.10304893044858404"/>
                </c:manualLayout>
              </c:layout>
              <c:dLblPos val="bestFit"/>
              <c:showCatName val="1"/>
              <c:showPercent val="1"/>
              <c:separator>
</c:separator>
            </c:dLbl>
            <c:dLbl>
              <c:idx val="3"/>
              <c:layout>
                <c:manualLayout>
                  <c:x val="1.7285408768348401E-2"/>
                  <c:y val="0.11202948002746954"/>
                </c:manualLayout>
              </c:layout>
              <c:dLblPos val="bestFit"/>
              <c:showCatName val="1"/>
              <c:showPercent val="1"/>
              <c:separator>
</c:separator>
            </c:dLbl>
            <c:dLbl>
              <c:idx val="4"/>
              <c:layout>
                <c:manualLayout>
                  <c:x val="-1.926758287158551E-2"/>
                  <c:y val="3.3252116323543836E-2"/>
                </c:manualLayout>
              </c:layout>
              <c:dLblPos val="bestFit"/>
              <c:showCatName val="1"/>
              <c:showPercent val="1"/>
              <c:separator>
</c:separator>
            </c:dLbl>
            <c:dLbl>
              <c:idx val="5"/>
              <c:layout>
                <c:manualLayout>
                  <c:x val="0.11612265480703808"/>
                  <c:y val="-0.10455276664198357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культура, кинематография
34,7%</a:t>
                    </a:r>
                  </a:p>
                </c:rich>
              </c:tx>
              <c:dLblPos val="bestFit"/>
              <c:showCatName val="1"/>
              <c:showPercent val="1"/>
              <c:separator>
</c:separator>
            </c:dLbl>
            <c:dLbl>
              <c:idx val="7"/>
              <c:layout>
                <c:manualLayout>
                  <c:x val="-4.542462574122684E-2"/>
                  <c:y val="-5.4256367113427462E-3"/>
                </c:manualLayout>
              </c:layout>
              <c:dLblPos val="bestFit"/>
              <c:showCatName val="1"/>
              <c:showPercent val="1"/>
              <c:separator>
</c:separator>
            </c:dLbl>
            <c:dLbl>
              <c:idx val="8"/>
              <c:layout>
                <c:manualLayout>
                  <c:x val="0.15711255711091671"/>
                  <c:y val="-5.7729032639561827E-3"/>
                </c:manualLayout>
              </c:layout>
              <c:dLblPos val="bestFit"/>
              <c:showCatName val="1"/>
              <c:showPercent val="1"/>
              <c:separator>
</c:separator>
            </c:dLbl>
            <c:numFmt formatCode="0.0%" sourceLinked="0"/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400">
                    <a:latin typeface="Times New Roman" panose="02020603050405020304" pitchFamily="18" charset="0"/>
                    <a:cs typeface="Times New Roman" panose="02020603050405020304" pitchFamily="18" charset="0"/>
                  </a:defRPr>
                </a:pPr>
                <a:endParaRPr lang="ru-RU"/>
              </a:p>
            </c:txPr>
            <c:dLblPos val="bestFit"/>
            <c:showCatName val="1"/>
            <c:showPercent val="1"/>
            <c:separator>
</c:separator>
            <c:showLeaderLines val="1"/>
          </c:dLbls>
          <c:cat>
            <c:strRef>
              <c:f>Лист1!$A$2:$A$10</c:f>
              <c:strCache>
                <c:ptCount val="9"/>
                <c:pt idx="0">
                  <c:v>общегосударственные вопросы</c:v>
                </c:pt>
                <c:pt idx="1">
                  <c:v>национальная безопасность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молодёжная политика</c:v>
                </c:pt>
                <c:pt idx="5">
                  <c:v>культура, кинематография</c:v>
                </c:pt>
                <c:pt idx="6">
                  <c:v>социальное обеспечение населения </c:v>
                </c:pt>
                <c:pt idx="7">
                  <c:v>физическая культура и спорт</c:v>
                </c:pt>
                <c:pt idx="8">
                  <c:v>периодическая печать и издательства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62332.242999999995</c:v>
                </c:pt>
                <c:pt idx="1">
                  <c:v>1411.896</c:v>
                </c:pt>
                <c:pt idx="2">
                  <c:v>41313.483</c:v>
                </c:pt>
                <c:pt idx="3">
                  <c:v>24488.25</c:v>
                </c:pt>
                <c:pt idx="4">
                  <c:v>559.197</c:v>
                </c:pt>
                <c:pt idx="5">
                  <c:v>73350.069000000003</c:v>
                </c:pt>
                <c:pt idx="6">
                  <c:v>4734.1350000000002</c:v>
                </c:pt>
                <c:pt idx="7">
                  <c:v>1506.414</c:v>
                </c:pt>
                <c:pt idx="8">
                  <c:v>1502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ln w="101600">
              <a:solidFill>
                <a:srgbClr val="000000"/>
              </a:solidFill>
            </a:ln>
            <a:scene3d>
              <a:camera prst="orthographicFront"/>
              <a:lightRig rig="threePt" dir="t"/>
            </a:scene3d>
            <a:sp3d>
              <a:bevelT w="635000" h="635000"/>
              <a:bevelB w="635000" h="635000"/>
              <a:contourClr>
                <a:srgbClr val="000000"/>
              </a:contourClr>
            </a:sp3d>
          </c:spPr>
          <c:explosion val="30"/>
          <c:dPt>
            <c:idx val="0"/>
            <c:spPr>
              <a:solidFill>
                <a:srgbClr val="FF33CC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1"/>
            <c:spPr>
              <a:solidFill>
                <a:srgbClr val="0000FF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2"/>
            <c:spPr>
              <a:solidFill>
                <a:srgbClr val="66FF33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3"/>
            <c:spPr>
              <a:solidFill>
                <a:schemeClr val="accent2">
                  <a:lumMod val="75000"/>
                </a:schemeClr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4"/>
            <c:spPr>
              <a:solidFill>
                <a:srgbClr val="00FFFF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5"/>
            <c:spPr>
              <a:solidFill>
                <a:srgbClr val="6600FF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6"/>
            <c:spPr>
              <a:solidFill>
                <a:srgbClr val="FFFF00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Pt>
            <c:idx val="7"/>
            <c:spPr>
              <a:solidFill>
                <a:srgbClr val="009999"/>
              </a:solidFill>
              <a:ln w="101600">
                <a:solidFill>
                  <a:srgbClr val="000000"/>
                </a:solidFill>
              </a:ln>
              <a:scene3d>
                <a:camera prst="orthographicFront"/>
                <a:lightRig rig="threePt" dir="t"/>
              </a:scene3d>
              <a:sp3d>
                <a:bevelT w="635000" h="635000"/>
                <a:bevelB w="635000" h="635000"/>
                <a:contourClr>
                  <a:srgbClr val="000000"/>
                </a:contourClr>
              </a:sp3d>
            </c:spPr>
          </c:dPt>
          <c:dLbls>
            <c:dLbl>
              <c:idx val="0"/>
              <c:layout>
                <c:manualLayout>
                  <c:x val="3.9052444833284732E-2"/>
                  <c:y val="-8.5267501702302961E-2"/>
                </c:manualLayout>
              </c:layout>
              <c:numFmt formatCode="0.0%" sourceLinked="0"/>
              <c:spPr>
                <a:noFill/>
                <a:ln>
                  <a:noFill/>
                </a:ln>
              </c:spPr>
              <c:txPr>
                <a:bodyPr/>
                <a:lstStyle/>
                <a:p>
                  <a:pPr>
                    <a:defRPr sz="1400">
                      <a:latin typeface="Times New Roman" panose="02020603050405020304" pitchFamily="18" charset="0"/>
                      <a:cs typeface="Times New Roman" panose="02020603050405020304" pitchFamily="18" charset="0"/>
                    </a:defRPr>
                  </a:pPr>
                  <a:endParaRPr lang="ru-RU"/>
                </a:p>
              </c:txPr>
              <c:showCatName val="1"/>
              <c:showPercent val="1"/>
            </c:dLbl>
            <c:dLbl>
              <c:idx val="1"/>
              <c:layout>
                <c:manualLayout>
                  <c:x val="0.16605971128608918"/>
                  <c:y val="-1.3554387245641787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МБУК Кинотеатр "Молодость"</a:t>
                    </a:r>
                    <a:r>
                      <a:rPr lang="ru-RU" sz="1400" dirty="0"/>
                      <a:t>
11,8%</a:t>
                    </a:r>
                  </a:p>
                </c:rich>
              </c:tx>
              <c:showCatName val="1"/>
              <c:showPercent val="1"/>
            </c:dLbl>
            <c:dLbl>
              <c:idx val="2"/>
              <c:layout>
                <c:manualLayout>
                  <c:x val="-1.3916350733936041E-2"/>
                  <c:y val="5.2751914156970531E-2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МБУК Ботанический сад
8,8%</a:t>
                    </a:r>
                  </a:p>
                </c:rich>
              </c:tx>
              <c:showCatName val="1"/>
              <c:showPercent val="1"/>
            </c:dLbl>
            <c:dLbl>
              <c:idx val="3"/>
              <c:layout>
                <c:manualLayout>
                  <c:x val="-8.0695902595509031E-3"/>
                  <c:y val="-8.661200086235785E-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МКУК Амурский городской музей
8,4%</a:t>
                    </a:r>
                  </a:p>
                </c:rich>
              </c:tx>
              <c:showCatName val="1"/>
              <c:showPercent val="1"/>
            </c:dLbl>
            <c:dLbl>
              <c:idx val="4"/>
              <c:layout>
                <c:manualLayout>
                  <c:x val="-1.6242526975794692E-2"/>
                  <c:y val="-3.1084372325143123E-4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МКУК </a:t>
                    </a:r>
                    <a:r>
                      <a: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Централизованная </a:t>
                    </a:r>
                    <a:r>
                      <a: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библиотечная </a:t>
                    </a:r>
                    <a:r>
                      <a: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система</a:t>
                    </a:r>
                    <a:r>
                      <a: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
10,3%</a:t>
                    </a:r>
                  </a:p>
                </c:rich>
              </c:tx>
              <c:showCatName val="1"/>
              <c:showPercent val="1"/>
            </c:dLbl>
            <c:dLbl>
              <c:idx val="5"/>
              <c:layout/>
              <c:tx>
                <c:rich>
                  <a:bodyPr/>
                  <a:lstStyle/>
                  <a:p>
                    <a:r>
                      <a: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МБУК Амурский  дендрарий
6,4%</a:t>
                    </a:r>
                  </a:p>
                </c:rich>
              </c:tx>
              <c:showCatName val="1"/>
              <c:showPercent val="1"/>
            </c:dLbl>
            <c:dLbl>
              <c:idx val="6"/>
              <c:layout/>
              <c:tx>
                <c:rich>
                  <a:bodyPr/>
                  <a:lstStyle/>
                  <a:p>
                    <a:r>
                      <a: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Аппарат отдела культуры
6,0%</a:t>
                    </a:r>
                  </a:p>
                </c:rich>
              </c:tx>
              <c:showCatName val="1"/>
              <c:showPercent val="1"/>
            </c:dLbl>
            <c:dLbl>
              <c:idx val="7"/>
              <c:layout>
                <c:manualLayout>
                  <c:x val="0.14973862642169727"/>
                  <c:y val="4.2357460142630607E-3"/>
                </c:manualLayout>
              </c:layout>
              <c:tx>
                <c:rich>
                  <a:bodyPr/>
                  <a:lstStyle/>
                  <a:p>
                    <a:r>
                      <a:rPr lang="ru-RU" sz="14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МКУ Централизованная </a:t>
                    </a:r>
                    <a:r>
                      <a:rPr lang="ru-RU" sz="1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бухгалтерия 
4,1%</a:t>
                    </a:r>
                  </a:p>
                </c:rich>
              </c:tx>
              <c:showCatName val="1"/>
              <c:showPercent val="1"/>
            </c:dLbl>
            <c:numFmt formatCode="0.0%" sourceLinked="0"/>
            <c:spPr>
              <a:noFill/>
              <a:ln>
                <a:noFill/>
              </a:ln>
            </c:spPr>
            <c:showCatName val="1"/>
            <c:showPercent val="1"/>
            <c:showLeaderLines val="1"/>
          </c:dLbls>
          <c:cat>
            <c:strRef>
              <c:f>Лист1!$A$2:$A$9</c:f>
              <c:strCache>
                <c:ptCount val="8"/>
                <c:pt idx="0">
                  <c:v>МБУК Дворец культуры</c:v>
                </c:pt>
                <c:pt idx="1">
                  <c:v>МБУК Кинотеатр "Молодость"</c:v>
                </c:pt>
                <c:pt idx="2">
                  <c:v>МБУК Ботанический сад</c:v>
                </c:pt>
                <c:pt idx="3">
                  <c:v>МКУК Амурский городской музей</c:v>
                </c:pt>
                <c:pt idx="4">
                  <c:v>МКУК Централизовання библиотечная ситема</c:v>
                </c:pt>
                <c:pt idx="5">
                  <c:v>МБУК Амурский  дендрарий</c:v>
                </c:pt>
                <c:pt idx="6">
                  <c:v>Аппарат отдела культуры</c:v>
                </c:pt>
                <c:pt idx="7">
                  <c:v>Централизовання бухгалтерия </c:v>
                </c:pt>
              </c:strCache>
            </c:strRef>
          </c:cat>
          <c:val>
            <c:numRef>
              <c:f>Лист1!$B$2:$B$9</c:f>
              <c:numCache>
                <c:formatCode>General</c:formatCode>
                <c:ptCount val="8"/>
                <c:pt idx="0">
                  <c:v>32213.252</c:v>
                </c:pt>
                <c:pt idx="1">
                  <c:v>8582.5</c:v>
                </c:pt>
                <c:pt idx="2">
                  <c:v>6380.8690000000024</c:v>
                </c:pt>
                <c:pt idx="3">
                  <c:v>6153.7750000000005</c:v>
                </c:pt>
                <c:pt idx="4">
                  <c:v>7500.5210000000034</c:v>
                </c:pt>
                <c:pt idx="5">
                  <c:v>4692.0379999999996</c:v>
                </c:pt>
                <c:pt idx="6">
                  <c:v>4351.8030000000008</c:v>
                </c:pt>
                <c:pt idx="7">
                  <c:v>2967.6030000000001</c:v>
                </c:pt>
              </c:numCache>
            </c:numRef>
          </c:val>
        </c:ser>
      </c:pie3DChart>
    </c:plotArea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diagrams/_rels/data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diagrams/_rels/drawing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A6AEB6D-1DB8-41D6-83C8-D89EC6801566}" type="doc">
      <dgm:prSet loTypeId="urn:microsoft.com/office/officeart/2005/8/layout/pyramid2" loCatId="list" qsTypeId="urn:microsoft.com/office/officeart/2005/8/quickstyle/simple1" qsCatId="simple" csTypeId="urn:microsoft.com/office/officeart/2005/8/colors/accent2_3" csCatId="accent2" phldr="1"/>
      <dgm:spPr/>
    </dgm:pt>
    <dgm:pt modelId="{6EB091C5-F83D-4E77-86E5-0F95FE119E70}">
      <dgm:prSet phldrT="[Текст]"/>
      <dgm:spPr/>
      <dgm:t>
        <a:bodyPr/>
        <a:lstStyle/>
        <a:p>
          <a:r>
            <a:rPr lang="ru-RU" dirty="0" smtClean="0"/>
            <a:t>Налоговые доходы</a:t>
          </a:r>
          <a:endParaRPr lang="ru-RU" dirty="0"/>
        </a:p>
      </dgm:t>
    </dgm:pt>
    <dgm:pt modelId="{96CE1EE3-1154-4600-9255-F0D1CDD43290}" type="parTrans" cxnId="{A525CFF6-2B49-452F-AF44-F3AC3D7F41F7}">
      <dgm:prSet/>
      <dgm:spPr/>
      <dgm:t>
        <a:bodyPr/>
        <a:lstStyle/>
        <a:p>
          <a:endParaRPr lang="ru-RU"/>
        </a:p>
      </dgm:t>
    </dgm:pt>
    <dgm:pt modelId="{ADC2B430-1977-4F85-838A-376E1CA27714}" type="sibTrans" cxnId="{A525CFF6-2B49-452F-AF44-F3AC3D7F41F7}">
      <dgm:prSet/>
      <dgm:spPr/>
      <dgm:t>
        <a:bodyPr/>
        <a:lstStyle/>
        <a:p>
          <a:endParaRPr lang="ru-RU"/>
        </a:p>
      </dgm:t>
    </dgm:pt>
    <dgm:pt modelId="{5BE4F2BA-E667-4103-8F7A-451B6096A801}">
      <dgm:prSet phldrT="[Текст]"/>
      <dgm:spPr/>
      <dgm:t>
        <a:bodyPr/>
        <a:lstStyle/>
        <a:p>
          <a:r>
            <a:rPr lang="ru-RU" dirty="0" smtClean="0"/>
            <a:t>Неналоговые доходы</a:t>
          </a:r>
          <a:endParaRPr lang="ru-RU" dirty="0"/>
        </a:p>
      </dgm:t>
    </dgm:pt>
    <dgm:pt modelId="{A4FC0035-AA4E-44D1-B214-940498BF9241}" type="parTrans" cxnId="{2C5CF3C4-9D42-4E28-B286-61E7C1AFC4CB}">
      <dgm:prSet/>
      <dgm:spPr/>
      <dgm:t>
        <a:bodyPr/>
        <a:lstStyle/>
        <a:p>
          <a:endParaRPr lang="ru-RU"/>
        </a:p>
      </dgm:t>
    </dgm:pt>
    <dgm:pt modelId="{B1F8FB38-6634-4C33-9ACD-1D560456F7A1}" type="sibTrans" cxnId="{2C5CF3C4-9D42-4E28-B286-61E7C1AFC4CB}">
      <dgm:prSet/>
      <dgm:spPr/>
      <dgm:t>
        <a:bodyPr/>
        <a:lstStyle/>
        <a:p>
          <a:endParaRPr lang="ru-RU"/>
        </a:p>
      </dgm:t>
    </dgm:pt>
    <dgm:pt modelId="{9778C193-CFF5-41AA-8E09-7BE7F38E19B3}">
      <dgm:prSet phldrT="[Текст]"/>
      <dgm:spPr/>
      <dgm:t>
        <a:bodyPr/>
        <a:lstStyle/>
        <a:p>
          <a:r>
            <a:rPr lang="ru-RU" dirty="0" smtClean="0"/>
            <a:t>Безвозмездные поступления</a:t>
          </a:r>
          <a:endParaRPr lang="ru-RU" dirty="0"/>
        </a:p>
      </dgm:t>
    </dgm:pt>
    <dgm:pt modelId="{2B87293D-83F9-4D61-A6AA-A3B270289400}" type="parTrans" cxnId="{19887319-E13B-4CA5-B437-5AF5D9D370E9}">
      <dgm:prSet/>
      <dgm:spPr/>
      <dgm:t>
        <a:bodyPr/>
        <a:lstStyle/>
        <a:p>
          <a:endParaRPr lang="ru-RU"/>
        </a:p>
      </dgm:t>
    </dgm:pt>
    <dgm:pt modelId="{3668BD7D-2F88-4D37-A790-7AD9BDD4436A}" type="sibTrans" cxnId="{19887319-E13B-4CA5-B437-5AF5D9D370E9}">
      <dgm:prSet/>
      <dgm:spPr/>
      <dgm:t>
        <a:bodyPr/>
        <a:lstStyle/>
        <a:p>
          <a:endParaRPr lang="ru-RU"/>
        </a:p>
      </dgm:t>
    </dgm:pt>
    <dgm:pt modelId="{06173C3D-A239-40A4-A372-A837992A61ED}" type="pres">
      <dgm:prSet presAssocID="{9A6AEB6D-1DB8-41D6-83C8-D89EC6801566}" presName="compositeShape" presStyleCnt="0">
        <dgm:presLayoutVars>
          <dgm:dir/>
          <dgm:resizeHandles/>
        </dgm:presLayoutVars>
      </dgm:prSet>
      <dgm:spPr/>
    </dgm:pt>
    <dgm:pt modelId="{196BBF84-2A2A-4713-A442-A201C4868A88}" type="pres">
      <dgm:prSet presAssocID="{9A6AEB6D-1DB8-41D6-83C8-D89EC6801566}" presName="pyramid" presStyleLbl="node1" presStyleIdx="0" presStyleCnt="1"/>
      <dgm:spPr/>
    </dgm:pt>
    <dgm:pt modelId="{1CC006FB-3A53-4E3F-B9B9-F29B61E46FB7}" type="pres">
      <dgm:prSet presAssocID="{9A6AEB6D-1DB8-41D6-83C8-D89EC6801566}" presName="theList" presStyleCnt="0"/>
      <dgm:spPr/>
    </dgm:pt>
    <dgm:pt modelId="{58DB087A-1BD4-4801-AB7E-1E0A9A72A391}" type="pres">
      <dgm:prSet presAssocID="{6EB091C5-F83D-4E77-86E5-0F95FE119E70}" presName="aNode" presStyleLbl="fgAcc1" presStyleIdx="0" presStyleCnt="3" custLinFactNeighborX="1553" custLinFactNeighborY="258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9BAE37-3A96-49EE-A85B-29B4274EB7E8}" type="pres">
      <dgm:prSet presAssocID="{6EB091C5-F83D-4E77-86E5-0F95FE119E70}" presName="aSpace" presStyleCnt="0"/>
      <dgm:spPr/>
    </dgm:pt>
    <dgm:pt modelId="{9F597C1B-2D1E-4244-8BA9-F65EF0A8574A}" type="pres">
      <dgm:prSet presAssocID="{5BE4F2BA-E667-4103-8F7A-451B6096A801}" presName="aNode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D5F73F-497F-47FB-ACFA-BC7D033E5237}" type="pres">
      <dgm:prSet presAssocID="{5BE4F2BA-E667-4103-8F7A-451B6096A801}" presName="aSpace" presStyleCnt="0"/>
      <dgm:spPr/>
    </dgm:pt>
    <dgm:pt modelId="{49129C90-EB49-47A8-A7A8-CDEEE9F92DA5}" type="pres">
      <dgm:prSet presAssocID="{9778C193-CFF5-41AA-8E09-7BE7F38E19B3}" presName="aNode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6C8B18-F96D-4176-A604-FF0477CBEE4C}" type="pres">
      <dgm:prSet presAssocID="{9778C193-CFF5-41AA-8E09-7BE7F38E19B3}" presName="aSpace" presStyleCnt="0"/>
      <dgm:spPr/>
    </dgm:pt>
  </dgm:ptLst>
  <dgm:cxnLst>
    <dgm:cxn modelId="{D6D2C8C6-2B82-4F0D-AB10-67C18EEC9371}" type="presOf" srcId="{5BE4F2BA-E667-4103-8F7A-451B6096A801}" destId="{9F597C1B-2D1E-4244-8BA9-F65EF0A8574A}" srcOrd="0" destOrd="0" presId="urn:microsoft.com/office/officeart/2005/8/layout/pyramid2"/>
    <dgm:cxn modelId="{59E404E4-D357-4672-9051-E35C44BD313F}" type="presOf" srcId="{6EB091C5-F83D-4E77-86E5-0F95FE119E70}" destId="{58DB087A-1BD4-4801-AB7E-1E0A9A72A391}" srcOrd="0" destOrd="0" presId="urn:microsoft.com/office/officeart/2005/8/layout/pyramid2"/>
    <dgm:cxn modelId="{19887319-E13B-4CA5-B437-5AF5D9D370E9}" srcId="{9A6AEB6D-1DB8-41D6-83C8-D89EC6801566}" destId="{9778C193-CFF5-41AA-8E09-7BE7F38E19B3}" srcOrd="2" destOrd="0" parTransId="{2B87293D-83F9-4D61-A6AA-A3B270289400}" sibTransId="{3668BD7D-2F88-4D37-A790-7AD9BDD4436A}"/>
    <dgm:cxn modelId="{37ABBD0E-1513-4E55-A18D-37CD3FBBA7A4}" type="presOf" srcId="{9A6AEB6D-1DB8-41D6-83C8-D89EC6801566}" destId="{06173C3D-A239-40A4-A372-A837992A61ED}" srcOrd="0" destOrd="0" presId="urn:microsoft.com/office/officeart/2005/8/layout/pyramid2"/>
    <dgm:cxn modelId="{6B49DF53-3F7C-471E-A92A-EB89B9F63E73}" type="presOf" srcId="{9778C193-CFF5-41AA-8E09-7BE7F38E19B3}" destId="{49129C90-EB49-47A8-A7A8-CDEEE9F92DA5}" srcOrd="0" destOrd="0" presId="urn:microsoft.com/office/officeart/2005/8/layout/pyramid2"/>
    <dgm:cxn modelId="{A525CFF6-2B49-452F-AF44-F3AC3D7F41F7}" srcId="{9A6AEB6D-1DB8-41D6-83C8-D89EC6801566}" destId="{6EB091C5-F83D-4E77-86E5-0F95FE119E70}" srcOrd="0" destOrd="0" parTransId="{96CE1EE3-1154-4600-9255-F0D1CDD43290}" sibTransId="{ADC2B430-1977-4F85-838A-376E1CA27714}"/>
    <dgm:cxn modelId="{2C5CF3C4-9D42-4E28-B286-61E7C1AFC4CB}" srcId="{9A6AEB6D-1DB8-41D6-83C8-D89EC6801566}" destId="{5BE4F2BA-E667-4103-8F7A-451B6096A801}" srcOrd="1" destOrd="0" parTransId="{A4FC0035-AA4E-44D1-B214-940498BF9241}" sibTransId="{B1F8FB38-6634-4C33-9ACD-1D560456F7A1}"/>
    <dgm:cxn modelId="{E5B3D5B2-53A8-4C34-909E-B7F1FFC7F8DF}" type="presParOf" srcId="{06173C3D-A239-40A4-A372-A837992A61ED}" destId="{196BBF84-2A2A-4713-A442-A201C4868A88}" srcOrd="0" destOrd="0" presId="urn:microsoft.com/office/officeart/2005/8/layout/pyramid2"/>
    <dgm:cxn modelId="{2D11C0E6-FA7D-421C-BA69-93CF35EF637E}" type="presParOf" srcId="{06173C3D-A239-40A4-A372-A837992A61ED}" destId="{1CC006FB-3A53-4E3F-B9B9-F29B61E46FB7}" srcOrd="1" destOrd="0" presId="urn:microsoft.com/office/officeart/2005/8/layout/pyramid2"/>
    <dgm:cxn modelId="{572D4BD4-EC25-4433-BE79-F43D29AC0D58}" type="presParOf" srcId="{1CC006FB-3A53-4E3F-B9B9-F29B61E46FB7}" destId="{58DB087A-1BD4-4801-AB7E-1E0A9A72A391}" srcOrd="0" destOrd="0" presId="urn:microsoft.com/office/officeart/2005/8/layout/pyramid2"/>
    <dgm:cxn modelId="{395F4A2C-4DF1-4802-AF49-03CBF0F90A50}" type="presParOf" srcId="{1CC006FB-3A53-4E3F-B9B9-F29B61E46FB7}" destId="{D79BAE37-3A96-49EE-A85B-29B4274EB7E8}" srcOrd="1" destOrd="0" presId="urn:microsoft.com/office/officeart/2005/8/layout/pyramid2"/>
    <dgm:cxn modelId="{3A425A8B-DDAA-467B-AAF4-A795CCB7F43F}" type="presParOf" srcId="{1CC006FB-3A53-4E3F-B9B9-F29B61E46FB7}" destId="{9F597C1B-2D1E-4244-8BA9-F65EF0A8574A}" srcOrd="2" destOrd="0" presId="urn:microsoft.com/office/officeart/2005/8/layout/pyramid2"/>
    <dgm:cxn modelId="{2D03B848-5329-4B4A-93D1-9114B3DCEB10}" type="presParOf" srcId="{1CC006FB-3A53-4E3F-B9B9-F29B61E46FB7}" destId="{DAD5F73F-497F-47FB-ACFA-BC7D033E5237}" srcOrd="3" destOrd="0" presId="urn:microsoft.com/office/officeart/2005/8/layout/pyramid2"/>
    <dgm:cxn modelId="{54F72E7D-9794-4504-B5DD-CBDE3A480E19}" type="presParOf" srcId="{1CC006FB-3A53-4E3F-B9B9-F29B61E46FB7}" destId="{49129C90-EB49-47A8-A7A8-CDEEE9F92DA5}" srcOrd="4" destOrd="0" presId="urn:microsoft.com/office/officeart/2005/8/layout/pyramid2"/>
    <dgm:cxn modelId="{6280490B-0FCD-4E99-BD3E-EEB60A3733CE}" type="presParOf" srcId="{1CC006FB-3A53-4E3F-B9B9-F29B61E46FB7}" destId="{0C6C8B18-F96D-4176-A604-FF0477CBEE4C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C50D216-F4D7-4175-AD62-C696A71C32CB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AC61E29-7575-4593-B8C3-7DB78F7C8385}">
      <dgm:prSet phldrT="[Текст]" custT="1"/>
      <dgm:spPr/>
      <dgm:t>
        <a:bodyPr/>
        <a:lstStyle/>
        <a:p>
          <a:r>
            <a:rPr lang="ru-RU" sz="1800" i="0" dirty="0" smtClean="0"/>
            <a:t>МП «Содержание, ремонт и модернизация линий уличного освещения» - 3804,3 тыс.руб.</a:t>
          </a:r>
          <a:endParaRPr lang="ru-RU" sz="1800" i="0" dirty="0"/>
        </a:p>
      </dgm:t>
    </dgm:pt>
    <dgm:pt modelId="{D5F7E086-E11E-42AF-84DC-DE1A9A78BA5C}" type="parTrans" cxnId="{E34255D4-7DD3-4AF8-BD51-F93173BFDF39}">
      <dgm:prSet/>
      <dgm:spPr/>
      <dgm:t>
        <a:bodyPr/>
        <a:lstStyle/>
        <a:p>
          <a:endParaRPr lang="ru-RU"/>
        </a:p>
      </dgm:t>
    </dgm:pt>
    <dgm:pt modelId="{FFB36FB9-03CF-4B42-AC45-97C5AA5D17B3}" type="sibTrans" cxnId="{E34255D4-7DD3-4AF8-BD51-F93173BFDF39}">
      <dgm:prSet/>
      <dgm:spPr/>
      <dgm:t>
        <a:bodyPr/>
        <a:lstStyle/>
        <a:p>
          <a:endParaRPr lang="ru-RU"/>
        </a:p>
      </dgm:t>
    </dgm:pt>
    <dgm:pt modelId="{1E8E1620-CEE0-47BC-A9B6-0FC5682712D1}">
      <dgm:prSet phldrT="[Текст]" custT="1"/>
      <dgm:spPr/>
      <dgm:t>
        <a:bodyPr/>
        <a:lstStyle/>
        <a:p>
          <a:r>
            <a:rPr lang="ru-RU" sz="1500" dirty="0" smtClean="0"/>
            <a:t>Содержание и ремонт сетей уличного освещения </a:t>
          </a:r>
          <a:r>
            <a:rPr lang="ru-RU" sz="1300" dirty="0" smtClean="0"/>
            <a:t>(заменено 6 опоры, 11 светильников, установлено 8 приборов учета, заменено 320м провода и т.д.</a:t>
          </a:r>
          <a:r>
            <a:rPr lang="ru-RU" sz="1500" dirty="0" smtClean="0"/>
            <a:t>)</a:t>
          </a:r>
          <a:endParaRPr lang="ru-RU" sz="1500" dirty="0"/>
        </a:p>
      </dgm:t>
    </dgm:pt>
    <dgm:pt modelId="{AF5BF99B-9A2E-48CF-9942-70A1682FED38}" type="parTrans" cxnId="{2A46456F-D0FD-4DD5-9027-5891497258DF}">
      <dgm:prSet/>
      <dgm:spPr/>
      <dgm:t>
        <a:bodyPr/>
        <a:lstStyle/>
        <a:p>
          <a:endParaRPr lang="ru-RU"/>
        </a:p>
      </dgm:t>
    </dgm:pt>
    <dgm:pt modelId="{C466E803-F442-4D73-979B-604716E821EE}" type="sibTrans" cxnId="{2A46456F-D0FD-4DD5-9027-5891497258DF}">
      <dgm:prSet/>
      <dgm:spPr/>
      <dgm:t>
        <a:bodyPr/>
        <a:lstStyle/>
        <a:p>
          <a:endParaRPr lang="ru-RU"/>
        </a:p>
      </dgm:t>
    </dgm:pt>
    <dgm:pt modelId="{5E0E5A0A-9820-4FEB-A271-60C4755B7470}">
      <dgm:prSet phldrT="[Текст]" custT="1"/>
      <dgm:spPr/>
      <dgm:t>
        <a:bodyPr/>
        <a:lstStyle/>
        <a:p>
          <a:r>
            <a:rPr lang="ru-RU" sz="1500" dirty="0" smtClean="0"/>
            <a:t> Оплата за городское уличное освещение (524392 кВт/ч)</a:t>
          </a:r>
          <a:endParaRPr lang="ru-RU" sz="1500" dirty="0"/>
        </a:p>
      </dgm:t>
    </dgm:pt>
    <dgm:pt modelId="{8E9A8101-769E-4F15-9B85-071F5D862CE2}" type="parTrans" cxnId="{C7F6DFFD-FC6D-4187-9BEC-E9A95A0CE1BA}">
      <dgm:prSet/>
      <dgm:spPr/>
      <dgm:t>
        <a:bodyPr/>
        <a:lstStyle/>
        <a:p>
          <a:endParaRPr lang="ru-RU"/>
        </a:p>
      </dgm:t>
    </dgm:pt>
    <dgm:pt modelId="{E15AB46C-09AD-4EF9-A1BF-BE79FEF66521}" type="sibTrans" cxnId="{C7F6DFFD-FC6D-4187-9BEC-E9A95A0CE1BA}">
      <dgm:prSet/>
      <dgm:spPr/>
      <dgm:t>
        <a:bodyPr/>
        <a:lstStyle/>
        <a:p>
          <a:endParaRPr lang="ru-RU"/>
        </a:p>
      </dgm:t>
    </dgm:pt>
    <dgm:pt modelId="{F6A0404A-D571-468B-BB97-D3216255C63D}">
      <dgm:prSet phldrT="[Текст]" custT="1"/>
      <dgm:spPr/>
      <dgm:t>
        <a:bodyPr/>
        <a:lstStyle/>
        <a:p>
          <a:r>
            <a:rPr lang="ru-RU" sz="1800" i="0" dirty="0" smtClean="0"/>
            <a:t>МП «Сохранение и развитие зеленого фонда»</a:t>
          </a:r>
        </a:p>
        <a:p>
          <a:r>
            <a:rPr lang="ru-RU" sz="1800" i="0" dirty="0" smtClean="0"/>
            <a:t> - 1377,3 тыс.руб</a:t>
          </a:r>
          <a:r>
            <a:rPr lang="ru-RU" sz="2100" i="0" dirty="0" smtClean="0"/>
            <a:t>.</a:t>
          </a:r>
          <a:endParaRPr lang="ru-RU" sz="2100" i="0" dirty="0"/>
        </a:p>
      </dgm:t>
    </dgm:pt>
    <dgm:pt modelId="{7C1D3396-D2EC-4B4B-9BCA-D3964D6FF72D}" type="parTrans" cxnId="{372D6C25-0577-4816-930C-1A6AE2C4AA2B}">
      <dgm:prSet/>
      <dgm:spPr/>
      <dgm:t>
        <a:bodyPr/>
        <a:lstStyle/>
        <a:p>
          <a:endParaRPr lang="ru-RU"/>
        </a:p>
      </dgm:t>
    </dgm:pt>
    <dgm:pt modelId="{9F5468C3-8651-460E-B877-3366482E6F7D}" type="sibTrans" cxnId="{372D6C25-0577-4816-930C-1A6AE2C4AA2B}">
      <dgm:prSet/>
      <dgm:spPr/>
      <dgm:t>
        <a:bodyPr/>
        <a:lstStyle/>
        <a:p>
          <a:endParaRPr lang="ru-RU"/>
        </a:p>
      </dgm:t>
    </dgm:pt>
    <dgm:pt modelId="{CC0BDC8F-4216-452B-94EA-BD671E736DB4}">
      <dgm:prSet phldrT="[Текст]" custT="1"/>
      <dgm:spPr/>
      <dgm:t>
        <a:bodyPr/>
        <a:lstStyle/>
        <a:p>
          <a:r>
            <a:rPr lang="ru-RU" sz="1400" dirty="0" smtClean="0"/>
            <a:t>Произведена обрезка деревьев  (371 шт.), опрыскивание деревьев (560 шт.), приобретена рассада (20 </a:t>
          </a:r>
          <a:r>
            <a:rPr lang="ru-RU" sz="1400" dirty="0" err="1" smtClean="0"/>
            <a:t>тыс.шт</a:t>
          </a:r>
          <a:r>
            <a:rPr lang="ru-RU" sz="1400" dirty="0" smtClean="0"/>
            <a:t>.);</a:t>
          </a:r>
          <a:endParaRPr lang="ru-RU" sz="1400" dirty="0"/>
        </a:p>
      </dgm:t>
    </dgm:pt>
    <dgm:pt modelId="{F282A754-E4B9-432E-BECE-BFC9188D8083}" type="parTrans" cxnId="{2C734116-5BD5-4320-B151-221F6C31B474}">
      <dgm:prSet/>
      <dgm:spPr/>
      <dgm:t>
        <a:bodyPr/>
        <a:lstStyle/>
        <a:p>
          <a:endParaRPr lang="ru-RU"/>
        </a:p>
      </dgm:t>
    </dgm:pt>
    <dgm:pt modelId="{D761D3D6-0912-4BA2-9572-A893F0E22ACE}" type="sibTrans" cxnId="{2C734116-5BD5-4320-B151-221F6C31B474}">
      <dgm:prSet/>
      <dgm:spPr/>
      <dgm:t>
        <a:bodyPr/>
        <a:lstStyle/>
        <a:p>
          <a:endParaRPr lang="ru-RU"/>
        </a:p>
      </dgm:t>
    </dgm:pt>
    <dgm:pt modelId="{3095F9D6-AB34-4923-8168-9673E3BF8961}">
      <dgm:prSet phldrT="[Текст]" custT="1"/>
      <dgm:spPr/>
      <dgm:t>
        <a:bodyPr/>
        <a:lstStyle/>
        <a:p>
          <a:r>
            <a:rPr lang="ru-RU" sz="1800" i="0" dirty="0" smtClean="0"/>
            <a:t>  МП «Развитие и содержание мест погребения»</a:t>
          </a:r>
        </a:p>
        <a:p>
          <a:r>
            <a:rPr lang="ru-RU" sz="1800" i="0" dirty="0" smtClean="0"/>
            <a:t> – 2950,1 тыс.руб.</a:t>
          </a:r>
          <a:endParaRPr lang="ru-RU" sz="1800" i="0" dirty="0"/>
        </a:p>
      </dgm:t>
    </dgm:pt>
    <dgm:pt modelId="{325BFA97-D904-43B8-B60A-164FF030FC9D}" type="parTrans" cxnId="{FFF9886E-241F-4A25-A78D-EF13AABC10E8}">
      <dgm:prSet/>
      <dgm:spPr/>
      <dgm:t>
        <a:bodyPr/>
        <a:lstStyle/>
        <a:p>
          <a:endParaRPr lang="ru-RU"/>
        </a:p>
      </dgm:t>
    </dgm:pt>
    <dgm:pt modelId="{CC67F807-4A10-4E43-B093-4AFA0B5C642B}" type="sibTrans" cxnId="{FFF9886E-241F-4A25-A78D-EF13AABC10E8}">
      <dgm:prSet/>
      <dgm:spPr/>
      <dgm:t>
        <a:bodyPr/>
        <a:lstStyle/>
        <a:p>
          <a:endParaRPr lang="ru-RU"/>
        </a:p>
      </dgm:t>
    </dgm:pt>
    <dgm:pt modelId="{6CF8731A-C533-4B69-9B11-F26941543E6F}">
      <dgm:prSet phldrT="[Текст]" custT="1"/>
      <dgm:spPr/>
      <dgm:t>
        <a:bodyPr/>
        <a:lstStyle/>
        <a:p>
          <a:r>
            <a:rPr lang="ru-RU" sz="1400" dirty="0" smtClean="0"/>
            <a:t>Произведена очистка дорог от снега, территории от мусора;</a:t>
          </a:r>
          <a:endParaRPr lang="ru-RU" sz="1400" dirty="0"/>
        </a:p>
      </dgm:t>
    </dgm:pt>
    <dgm:pt modelId="{9D8CEA35-5DD1-4FDF-A51F-310FA2A645CE}" type="parTrans" cxnId="{04E2527D-F511-4CE9-8C26-5D012C6FA9FD}">
      <dgm:prSet/>
      <dgm:spPr/>
      <dgm:t>
        <a:bodyPr/>
        <a:lstStyle/>
        <a:p>
          <a:endParaRPr lang="ru-RU"/>
        </a:p>
      </dgm:t>
    </dgm:pt>
    <dgm:pt modelId="{0D8DB1BF-498A-436F-BD63-C352B8BE8006}" type="sibTrans" cxnId="{04E2527D-F511-4CE9-8C26-5D012C6FA9FD}">
      <dgm:prSet/>
      <dgm:spPr/>
      <dgm:t>
        <a:bodyPr/>
        <a:lstStyle/>
        <a:p>
          <a:endParaRPr lang="ru-RU"/>
        </a:p>
      </dgm:t>
    </dgm:pt>
    <dgm:pt modelId="{1BF5EBFB-43EA-4DA0-8919-41AC354EC7C7}">
      <dgm:prSet phldrT="[Текст]" custT="1"/>
      <dgm:spPr/>
      <dgm:t>
        <a:bodyPr/>
        <a:lstStyle/>
        <a:p>
          <a:r>
            <a:rPr lang="ru-RU" sz="1400" dirty="0" smtClean="0"/>
            <a:t>Оплачено 92 заказных автобусных рейса до городского кладбища.</a:t>
          </a:r>
          <a:endParaRPr lang="ru-RU" sz="1400" dirty="0"/>
        </a:p>
      </dgm:t>
    </dgm:pt>
    <dgm:pt modelId="{6B5CEEA5-07F1-4903-9146-898C555B04B2}" type="parTrans" cxnId="{F884804F-9CFA-487A-BB1A-152F1B5316C4}">
      <dgm:prSet/>
      <dgm:spPr/>
      <dgm:t>
        <a:bodyPr/>
        <a:lstStyle/>
        <a:p>
          <a:endParaRPr lang="ru-RU"/>
        </a:p>
      </dgm:t>
    </dgm:pt>
    <dgm:pt modelId="{33D410D0-0B93-477C-92A6-B6C08D75B78C}" type="sibTrans" cxnId="{F884804F-9CFA-487A-BB1A-152F1B5316C4}">
      <dgm:prSet/>
      <dgm:spPr/>
      <dgm:t>
        <a:bodyPr/>
        <a:lstStyle/>
        <a:p>
          <a:endParaRPr lang="ru-RU"/>
        </a:p>
      </dgm:t>
    </dgm:pt>
    <dgm:pt modelId="{EBF6F160-ED49-41E2-A738-52ECB423525D}">
      <dgm:prSet phldrT="[Текст]" custT="1"/>
      <dgm:spPr/>
      <dgm:t>
        <a:bodyPr/>
        <a:lstStyle/>
        <a:p>
          <a:r>
            <a:rPr lang="ru-RU" sz="1400" dirty="0" smtClean="0"/>
            <a:t>Проведены работы по кошению газонов (266897 м2), уходу за цветниками.</a:t>
          </a:r>
          <a:endParaRPr lang="ru-RU" sz="1400" dirty="0"/>
        </a:p>
      </dgm:t>
    </dgm:pt>
    <dgm:pt modelId="{448988F0-07F9-41B7-BC42-9DD55B31AB96}" type="parTrans" cxnId="{99BBE9DD-400B-4438-8C27-89530AAF4363}">
      <dgm:prSet/>
      <dgm:spPr/>
      <dgm:t>
        <a:bodyPr/>
        <a:lstStyle/>
        <a:p>
          <a:endParaRPr lang="ru-RU"/>
        </a:p>
      </dgm:t>
    </dgm:pt>
    <dgm:pt modelId="{5F83B939-9AA6-4C45-99AB-F46797567AEC}" type="sibTrans" cxnId="{99BBE9DD-400B-4438-8C27-89530AAF4363}">
      <dgm:prSet/>
      <dgm:spPr/>
      <dgm:t>
        <a:bodyPr/>
        <a:lstStyle/>
        <a:p>
          <a:endParaRPr lang="ru-RU"/>
        </a:p>
      </dgm:t>
    </dgm:pt>
    <dgm:pt modelId="{8BA80988-C3C0-492E-9807-DDC4480B005C}">
      <dgm:prSet phldrT="[Текст]" custT="1"/>
      <dgm:spPr/>
      <dgm:t>
        <a:bodyPr/>
        <a:lstStyle/>
        <a:p>
          <a:r>
            <a:rPr lang="ru-RU" sz="1400" dirty="0" smtClean="0"/>
            <a:t>Строительство 21,22,23,24 кварталов городского кладбища;</a:t>
          </a:r>
          <a:endParaRPr lang="ru-RU" sz="1400" dirty="0"/>
        </a:p>
      </dgm:t>
    </dgm:pt>
    <dgm:pt modelId="{8EF0264D-29F4-4D52-8102-731D8436BB11}" type="parTrans" cxnId="{773059C3-F6BA-47E3-B470-2A118315E23F}">
      <dgm:prSet/>
      <dgm:spPr/>
      <dgm:t>
        <a:bodyPr/>
        <a:lstStyle/>
        <a:p>
          <a:endParaRPr lang="ru-RU"/>
        </a:p>
      </dgm:t>
    </dgm:pt>
    <dgm:pt modelId="{7BD81621-9CC7-4056-BA16-B864BB658737}" type="sibTrans" cxnId="{773059C3-F6BA-47E3-B470-2A118315E23F}">
      <dgm:prSet/>
      <dgm:spPr/>
      <dgm:t>
        <a:bodyPr/>
        <a:lstStyle/>
        <a:p>
          <a:endParaRPr lang="ru-RU"/>
        </a:p>
      </dgm:t>
    </dgm:pt>
    <dgm:pt modelId="{40B6D9EC-CE30-4DBA-8784-99A577F5285D}">
      <dgm:prSet phldrT="[Текст]" custT="1"/>
      <dgm:spPr/>
      <dgm:t>
        <a:bodyPr/>
        <a:lstStyle/>
        <a:p>
          <a:r>
            <a:rPr lang="ru-RU" sz="1400" dirty="0" smtClean="0"/>
            <a:t>Оплачено погребение невостребованных лиц пенсионного возраста (16 тел); доставка невостребованных тел в морг; производилась охрана мест захоронений;</a:t>
          </a:r>
          <a:endParaRPr lang="ru-RU" sz="1400" dirty="0"/>
        </a:p>
      </dgm:t>
    </dgm:pt>
    <dgm:pt modelId="{AF68F756-F40A-47E2-AABA-1FA9FBF33277}" type="parTrans" cxnId="{6C153A78-BC89-4C99-9568-77EB625B76AC}">
      <dgm:prSet/>
      <dgm:spPr/>
      <dgm:t>
        <a:bodyPr/>
        <a:lstStyle/>
        <a:p>
          <a:endParaRPr lang="ru-RU"/>
        </a:p>
      </dgm:t>
    </dgm:pt>
    <dgm:pt modelId="{60FB06E6-7970-4DA2-8A88-EB3423632D29}" type="sibTrans" cxnId="{6C153A78-BC89-4C99-9568-77EB625B76AC}">
      <dgm:prSet/>
      <dgm:spPr/>
      <dgm:t>
        <a:bodyPr/>
        <a:lstStyle/>
        <a:p>
          <a:endParaRPr lang="ru-RU"/>
        </a:p>
      </dgm:t>
    </dgm:pt>
    <dgm:pt modelId="{0F881E37-6C60-4ED4-8B5D-5F038B1FFC52}" type="pres">
      <dgm:prSet presAssocID="{7C50D216-F4D7-4175-AD62-C696A71C32CB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73EDC07-9096-4282-8363-D0FEFBDD3456}" type="pres">
      <dgm:prSet presAssocID="{9AC61E29-7575-4593-B8C3-7DB78F7C8385}" presName="linNode" presStyleCnt="0"/>
      <dgm:spPr/>
    </dgm:pt>
    <dgm:pt modelId="{FE2E2516-3B5F-4FB1-A9D5-FB0DDD4C50D6}" type="pres">
      <dgm:prSet presAssocID="{9AC61E29-7575-4593-B8C3-7DB78F7C8385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57D021-24F2-4032-81AE-9C917BB95062}" type="pres">
      <dgm:prSet presAssocID="{9AC61E29-7575-4593-B8C3-7DB78F7C8385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9E3E61-B0BA-495D-856D-105C54616CAA}" type="pres">
      <dgm:prSet presAssocID="{FFB36FB9-03CF-4B42-AC45-97C5AA5D17B3}" presName="sp" presStyleCnt="0"/>
      <dgm:spPr/>
    </dgm:pt>
    <dgm:pt modelId="{CC15CF75-1628-4E64-AB11-105C16F128BC}" type="pres">
      <dgm:prSet presAssocID="{F6A0404A-D571-468B-BB97-D3216255C63D}" presName="linNode" presStyleCnt="0"/>
      <dgm:spPr/>
    </dgm:pt>
    <dgm:pt modelId="{CA731103-BBF7-4730-ABE2-700304B5C2D2}" type="pres">
      <dgm:prSet presAssocID="{F6A0404A-D571-468B-BB97-D3216255C63D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326EC-5BD2-455F-9873-9BEA928BCF16}" type="pres">
      <dgm:prSet presAssocID="{F6A0404A-D571-468B-BB97-D3216255C63D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100E41-4C03-41EE-9FED-3D7D4563C413}" type="pres">
      <dgm:prSet presAssocID="{9F5468C3-8651-460E-B877-3366482E6F7D}" presName="sp" presStyleCnt="0"/>
      <dgm:spPr/>
    </dgm:pt>
    <dgm:pt modelId="{8E599613-3411-478C-92EB-E37BEF097E13}" type="pres">
      <dgm:prSet presAssocID="{3095F9D6-AB34-4923-8168-9673E3BF8961}" presName="linNode" presStyleCnt="0"/>
      <dgm:spPr/>
    </dgm:pt>
    <dgm:pt modelId="{F1733FCA-B5CE-41D1-AE83-B2CBD290EAB7}" type="pres">
      <dgm:prSet presAssocID="{3095F9D6-AB34-4923-8168-9673E3BF8961}" presName="parentText" presStyleLbl="node1" presStyleIdx="2" presStyleCnt="3" custLinFactNeighborX="-1171" custLinFactNeighborY="83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1155083-54DC-4E1E-8AF7-DDD583184A81}" type="pres">
      <dgm:prSet presAssocID="{3095F9D6-AB34-4923-8168-9673E3BF8961}" presName="descendantText" presStyleLbl="alignAccFollowNode1" presStyleIdx="2" presStyleCnt="3" custScaleY="1741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020E70-B08B-4EA6-AEB9-90EB63A088D2}" type="presOf" srcId="{CC0BDC8F-4216-452B-94EA-BD671E736DB4}" destId="{AC0326EC-5BD2-455F-9873-9BEA928BCF16}" srcOrd="0" destOrd="0" presId="urn:microsoft.com/office/officeart/2005/8/layout/vList5"/>
    <dgm:cxn modelId="{99BBE9DD-400B-4438-8C27-89530AAF4363}" srcId="{F6A0404A-D571-468B-BB97-D3216255C63D}" destId="{EBF6F160-ED49-41E2-A738-52ECB423525D}" srcOrd="1" destOrd="0" parTransId="{448988F0-07F9-41B7-BC42-9DD55B31AB96}" sibTransId="{5F83B939-9AA6-4C45-99AB-F46797567AEC}"/>
    <dgm:cxn modelId="{2C734116-5BD5-4320-B151-221F6C31B474}" srcId="{F6A0404A-D571-468B-BB97-D3216255C63D}" destId="{CC0BDC8F-4216-452B-94EA-BD671E736DB4}" srcOrd="0" destOrd="0" parTransId="{F282A754-E4B9-432E-BECE-BFC9188D8083}" sibTransId="{D761D3D6-0912-4BA2-9572-A893F0E22ACE}"/>
    <dgm:cxn modelId="{A54DAC7E-92DF-406C-9028-E6CA10860184}" type="presOf" srcId="{8BA80988-C3C0-492E-9807-DDC4480B005C}" destId="{E1155083-54DC-4E1E-8AF7-DDD583184A81}" srcOrd="0" destOrd="1" presId="urn:microsoft.com/office/officeart/2005/8/layout/vList5"/>
    <dgm:cxn modelId="{C7F6DFFD-FC6D-4187-9BEC-E9A95A0CE1BA}" srcId="{9AC61E29-7575-4593-B8C3-7DB78F7C8385}" destId="{5E0E5A0A-9820-4FEB-A271-60C4755B7470}" srcOrd="1" destOrd="0" parTransId="{8E9A8101-769E-4F15-9B85-071F5D862CE2}" sibTransId="{E15AB46C-09AD-4EF9-A1BF-BE79FEF66521}"/>
    <dgm:cxn modelId="{7BFDD1D4-A7E0-48EE-9FC0-E29341F48628}" type="presOf" srcId="{9AC61E29-7575-4593-B8C3-7DB78F7C8385}" destId="{FE2E2516-3B5F-4FB1-A9D5-FB0DDD4C50D6}" srcOrd="0" destOrd="0" presId="urn:microsoft.com/office/officeart/2005/8/layout/vList5"/>
    <dgm:cxn modelId="{C38B63F4-FAF6-476B-BAEF-8F6A0FDF2429}" type="presOf" srcId="{6CF8731A-C533-4B69-9B11-F26941543E6F}" destId="{E1155083-54DC-4E1E-8AF7-DDD583184A81}" srcOrd="0" destOrd="0" presId="urn:microsoft.com/office/officeart/2005/8/layout/vList5"/>
    <dgm:cxn modelId="{9990EFA7-BD25-4D2F-A82F-C865DA532A68}" type="presOf" srcId="{5E0E5A0A-9820-4FEB-A271-60C4755B7470}" destId="{3457D021-24F2-4032-81AE-9C917BB95062}" srcOrd="0" destOrd="1" presId="urn:microsoft.com/office/officeart/2005/8/layout/vList5"/>
    <dgm:cxn modelId="{AB4F7A32-F580-4F97-93AF-112D79F00C95}" type="presOf" srcId="{1E8E1620-CEE0-47BC-A9B6-0FC5682712D1}" destId="{3457D021-24F2-4032-81AE-9C917BB95062}" srcOrd="0" destOrd="0" presId="urn:microsoft.com/office/officeart/2005/8/layout/vList5"/>
    <dgm:cxn modelId="{6C153A78-BC89-4C99-9568-77EB625B76AC}" srcId="{3095F9D6-AB34-4923-8168-9673E3BF8961}" destId="{40B6D9EC-CE30-4DBA-8784-99A577F5285D}" srcOrd="2" destOrd="0" parTransId="{AF68F756-F40A-47E2-AABA-1FA9FBF33277}" sibTransId="{60FB06E6-7970-4DA2-8A88-EB3423632D29}"/>
    <dgm:cxn modelId="{E34255D4-7DD3-4AF8-BD51-F93173BFDF39}" srcId="{7C50D216-F4D7-4175-AD62-C696A71C32CB}" destId="{9AC61E29-7575-4593-B8C3-7DB78F7C8385}" srcOrd="0" destOrd="0" parTransId="{D5F7E086-E11E-42AF-84DC-DE1A9A78BA5C}" sibTransId="{FFB36FB9-03CF-4B42-AC45-97C5AA5D17B3}"/>
    <dgm:cxn modelId="{372D6C25-0577-4816-930C-1A6AE2C4AA2B}" srcId="{7C50D216-F4D7-4175-AD62-C696A71C32CB}" destId="{F6A0404A-D571-468B-BB97-D3216255C63D}" srcOrd="1" destOrd="0" parTransId="{7C1D3396-D2EC-4B4B-9BCA-D3964D6FF72D}" sibTransId="{9F5468C3-8651-460E-B877-3366482E6F7D}"/>
    <dgm:cxn modelId="{E92BA8EB-D548-49FB-B207-F9D73659CA9D}" type="presOf" srcId="{7C50D216-F4D7-4175-AD62-C696A71C32CB}" destId="{0F881E37-6C60-4ED4-8B5D-5F038B1FFC52}" srcOrd="0" destOrd="0" presId="urn:microsoft.com/office/officeart/2005/8/layout/vList5"/>
    <dgm:cxn modelId="{2A46456F-D0FD-4DD5-9027-5891497258DF}" srcId="{9AC61E29-7575-4593-B8C3-7DB78F7C8385}" destId="{1E8E1620-CEE0-47BC-A9B6-0FC5682712D1}" srcOrd="0" destOrd="0" parTransId="{AF5BF99B-9A2E-48CF-9942-70A1682FED38}" sibTransId="{C466E803-F442-4D73-979B-604716E821EE}"/>
    <dgm:cxn modelId="{FFF9886E-241F-4A25-A78D-EF13AABC10E8}" srcId="{7C50D216-F4D7-4175-AD62-C696A71C32CB}" destId="{3095F9D6-AB34-4923-8168-9673E3BF8961}" srcOrd="2" destOrd="0" parTransId="{325BFA97-D904-43B8-B60A-164FF030FC9D}" sibTransId="{CC67F807-4A10-4E43-B093-4AFA0B5C642B}"/>
    <dgm:cxn modelId="{944605A3-8FA6-4E34-8B32-785618836426}" type="presOf" srcId="{EBF6F160-ED49-41E2-A738-52ECB423525D}" destId="{AC0326EC-5BD2-455F-9873-9BEA928BCF16}" srcOrd="0" destOrd="1" presId="urn:microsoft.com/office/officeart/2005/8/layout/vList5"/>
    <dgm:cxn modelId="{D9EA0980-1C1E-4A07-84FA-F26E569A9788}" type="presOf" srcId="{1BF5EBFB-43EA-4DA0-8919-41AC354EC7C7}" destId="{E1155083-54DC-4E1E-8AF7-DDD583184A81}" srcOrd="0" destOrd="3" presId="urn:microsoft.com/office/officeart/2005/8/layout/vList5"/>
    <dgm:cxn modelId="{C07F90A2-BD7B-4499-9D95-0D89F76C6537}" type="presOf" srcId="{3095F9D6-AB34-4923-8168-9673E3BF8961}" destId="{F1733FCA-B5CE-41D1-AE83-B2CBD290EAB7}" srcOrd="0" destOrd="0" presId="urn:microsoft.com/office/officeart/2005/8/layout/vList5"/>
    <dgm:cxn modelId="{E0F7FFED-9BFF-48C5-8725-FBB1E426F245}" type="presOf" srcId="{40B6D9EC-CE30-4DBA-8784-99A577F5285D}" destId="{E1155083-54DC-4E1E-8AF7-DDD583184A81}" srcOrd="0" destOrd="2" presId="urn:microsoft.com/office/officeart/2005/8/layout/vList5"/>
    <dgm:cxn modelId="{04E2527D-F511-4CE9-8C26-5D012C6FA9FD}" srcId="{3095F9D6-AB34-4923-8168-9673E3BF8961}" destId="{6CF8731A-C533-4B69-9B11-F26941543E6F}" srcOrd="0" destOrd="0" parTransId="{9D8CEA35-5DD1-4FDF-A51F-310FA2A645CE}" sibTransId="{0D8DB1BF-498A-436F-BD63-C352B8BE8006}"/>
    <dgm:cxn modelId="{27E5D745-9B91-4796-9C03-75ACC8FDC8D3}" type="presOf" srcId="{F6A0404A-D571-468B-BB97-D3216255C63D}" destId="{CA731103-BBF7-4730-ABE2-700304B5C2D2}" srcOrd="0" destOrd="0" presId="urn:microsoft.com/office/officeart/2005/8/layout/vList5"/>
    <dgm:cxn modelId="{F884804F-9CFA-487A-BB1A-152F1B5316C4}" srcId="{3095F9D6-AB34-4923-8168-9673E3BF8961}" destId="{1BF5EBFB-43EA-4DA0-8919-41AC354EC7C7}" srcOrd="3" destOrd="0" parTransId="{6B5CEEA5-07F1-4903-9146-898C555B04B2}" sibTransId="{33D410D0-0B93-477C-92A6-B6C08D75B78C}"/>
    <dgm:cxn modelId="{773059C3-F6BA-47E3-B470-2A118315E23F}" srcId="{3095F9D6-AB34-4923-8168-9673E3BF8961}" destId="{8BA80988-C3C0-492E-9807-DDC4480B005C}" srcOrd="1" destOrd="0" parTransId="{8EF0264D-29F4-4D52-8102-731D8436BB11}" sibTransId="{7BD81621-9CC7-4056-BA16-B864BB658737}"/>
    <dgm:cxn modelId="{1BD33CAC-F4FA-4584-BAE6-892AB8C94A4C}" type="presParOf" srcId="{0F881E37-6C60-4ED4-8B5D-5F038B1FFC52}" destId="{373EDC07-9096-4282-8363-D0FEFBDD3456}" srcOrd="0" destOrd="0" presId="urn:microsoft.com/office/officeart/2005/8/layout/vList5"/>
    <dgm:cxn modelId="{28A7F4F1-5041-4656-9C39-AA68A62B847A}" type="presParOf" srcId="{373EDC07-9096-4282-8363-D0FEFBDD3456}" destId="{FE2E2516-3B5F-4FB1-A9D5-FB0DDD4C50D6}" srcOrd="0" destOrd="0" presId="urn:microsoft.com/office/officeart/2005/8/layout/vList5"/>
    <dgm:cxn modelId="{E3BB86E2-3AF9-4A3A-82C9-935B50BA983E}" type="presParOf" srcId="{373EDC07-9096-4282-8363-D0FEFBDD3456}" destId="{3457D021-24F2-4032-81AE-9C917BB95062}" srcOrd="1" destOrd="0" presId="urn:microsoft.com/office/officeart/2005/8/layout/vList5"/>
    <dgm:cxn modelId="{FDB31689-03A4-4CB3-A6B4-9783773A6781}" type="presParOf" srcId="{0F881E37-6C60-4ED4-8B5D-5F038B1FFC52}" destId="{959E3E61-B0BA-495D-856D-105C54616CAA}" srcOrd="1" destOrd="0" presId="urn:microsoft.com/office/officeart/2005/8/layout/vList5"/>
    <dgm:cxn modelId="{E9444BF2-EE16-4943-B2D9-1CBB76EE7316}" type="presParOf" srcId="{0F881E37-6C60-4ED4-8B5D-5F038B1FFC52}" destId="{CC15CF75-1628-4E64-AB11-105C16F128BC}" srcOrd="2" destOrd="0" presId="urn:microsoft.com/office/officeart/2005/8/layout/vList5"/>
    <dgm:cxn modelId="{D237D688-8C69-4A76-A3EA-6DBA48802633}" type="presParOf" srcId="{CC15CF75-1628-4E64-AB11-105C16F128BC}" destId="{CA731103-BBF7-4730-ABE2-700304B5C2D2}" srcOrd="0" destOrd="0" presId="urn:microsoft.com/office/officeart/2005/8/layout/vList5"/>
    <dgm:cxn modelId="{1E1C6018-A207-49DA-8117-3D8AB3A9ED0D}" type="presParOf" srcId="{CC15CF75-1628-4E64-AB11-105C16F128BC}" destId="{AC0326EC-5BD2-455F-9873-9BEA928BCF16}" srcOrd="1" destOrd="0" presId="urn:microsoft.com/office/officeart/2005/8/layout/vList5"/>
    <dgm:cxn modelId="{634291DE-8C5E-41F5-8B9D-C5C2D78DDEFA}" type="presParOf" srcId="{0F881E37-6C60-4ED4-8B5D-5F038B1FFC52}" destId="{D4100E41-4C03-41EE-9FED-3D7D4563C413}" srcOrd="3" destOrd="0" presId="urn:microsoft.com/office/officeart/2005/8/layout/vList5"/>
    <dgm:cxn modelId="{A41FE868-C120-4037-99B9-26D7E85E0C99}" type="presParOf" srcId="{0F881E37-6C60-4ED4-8B5D-5F038B1FFC52}" destId="{8E599613-3411-478C-92EB-E37BEF097E13}" srcOrd="4" destOrd="0" presId="urn:microsoft.com/office/officeart/2005/8/layout/vList5"/>
    <dgm:cxn modelId="{40DA4CEE-FBDD-4AE3-B719-022FC154DD97}" type="presParOf" srcId="{8E599613-3411-478C-92EB-E37BEF097E13}" destId="{F1733FCA-B5CE-41D1-AE83-B2CBD290EAB7}" srcOrd="0" destOrd="0" presId="urn:microsoft.com/office/officeart/2005/8/layout/vList5"/>
    <dgm:cxn modelId="{8E5453C3-7FD4-486A-8BAE-B6F50F1CAAA2}" type="presParOf" srcId="{8E599613-3411-478C-92EB-E37BEF097E13}" destId="{E1155083-54DC-4E1E-8AF7-DDD583184A8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C6BDC62D-FFFD-417E-9C8A-64D57528AC4A}" type="doc">
      <dgm:prSet loTypeId="urn:microsoft.com/office/officeart/2005/8/layout/vList4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696F88-019D-484F-811F-087F3EC83639}">
      <dgm:prSet phldrT="[Текст]" custT="1"/>
      <dgm:spPr/>
      <dgm:t>
        <a:bodyPr/>
        <a:lstStyle/>
        <a:p>
          <a:pPr algn="ctr"/>
          <a:r>
            <a:rPr lang="ru-RU" sz="2400" b="1" dirty="0" smtClean="0"/>
            <a:t>МП «Молодёжь города  Амурска»     </a:t>
          </a:r>
        </a:p>
        <a:p>
          <a:pPr algn="ctr"/>
          <a:r>
            <a:rPr lang="ru-RU" sz="2400" b="1" dirty="0" smtClean="0"/>
            <a:t>- 381,1  тыс.руб</a:t>
          </a:r>
          <a:r>
            <a:rPr lang="ru-RU" sz="2400" b="1" dirty="0" smtClean="0">
              <a:solidFill>
                <a:schemeClr val="bg1"/>
              </a:solidFill>
            </a:rPr>
            <a:t>.</a:t>
          </a:r>
          <a:r>
            <a: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(</a:t>
          </a:r>
          <a:r>
            <a: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проведено 46 мероприятий, привлечено более 9 тыс.человек)</a:t>
          </a:r>
          <a:endParaRPr lang="ru-RU" sz="2400" b="1" dirty="0"/>
        </a:p>
      </dgm:t>
    </dgm:pt>
    <dgm:pt modelId="{70C9EE4C-3EE5-499D-884D-72CA4328F65D}" type="parTrans" cxnId="{41978FE3-6120-4C97-B025-37DD58E8EE68}">
      <dgm:prSet/>
      <dgm:spPr/>
      <dgm:t>
        <a:bodyPr/>
        <a:lstStyle/>
        <a:p>
          <a:endParaRPr lang="ru-RU"/>
        </a:p>
      </dgm:t>
    </dgm:pt>
    <dgm:pt modelId="{D2098DFC-740A-4EBA-8E9A-773EC95C0EAF}" type="sibTrans" cxnId="{41978FE3-6120-4C97-B025-37DD58E8EE68}">
      <dgm:prSet/>
      <dgm:spPr/>
      <dgm:t>
        <a:bodyPr/>
        <a:lstStyle/>
        <a:p>
          <a:endParaRPr lang="ru-RU"/>
        </a:p>
      </dgm:t>
    </dgm:pt>
    <dgm:pt modelId="{A8CF9108-7C8F-49C6-8921-E0D4FBBF5822}">
      <dgm:prSet phldrT="[Текст]" custT="1"/>
      <dgm:spPr/>
      <dgm:t>
        <a:bodyPr/>
        <a:lstStyle/>
        <a:p>
          <a:pPr algn="ctr"/>
          <a:r>
            <a:rPr lang="ru-RU" sz="2400" b="1" dirty="0" smtClean="0"/>
            <a:t>МП «Организация трудоустройства несовершеннолетних в летний период» </a:t>
          </a:r>
        </a:p>
        <a:p>
          <a:pPr algn="ctr"/>
          <a:r>
            <a:rPr lang="ru-RU" sz="2400" b="1" dirty="0" smtClean="0"/>
            <a:t>– 178,1 тыс.руб. </a:t>
          </a:r>
          <a:r>
            <a: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(</a:t>
          </a:r>
          <a:r>
            <a: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трудоустроено 185 подростков</a:t>
          </a:r>
          <a:r>
            <a:rPr lang="ru-RU" sz="14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)</a:t>
          </a:r>
          <a:endParaRPr lang="ru-RU" sz="24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B57A0E01-4506-41D9-B66E-E73AC5A48674}" type="parTrans" cxnId="{D351BEF2-13F6-46D3-9E59-DCA8A80C4F4A}">
      <dgm:prSet/>
      <dgm:spPr/>
      <dgm:t>
        <a:bodyPr/>
        <a:lstStyle/>
        <a:p>
          <a:endParaRPr lang="ru-RU"/>
        </a:p>
      </dgm:t>
    </dgm:pt>
    <dgm:pt modelId="{9CFF26F5-EC9B-40DF-97D1-C32275DF8EA6}" type="sibTrans" cxnId="{D351BEF2-13F6-46D3-9E59-DCA8A80C4F4A}">
      <dgm:prSet/>
      <dgm:spPr/>
      <dgm:t>
        <a:bodyPr/>
        <a:lstStyle/>
        <a:p>
          <a:endParaRPr lang="ru-RU"/>
        </a:p>
      </dgm:t>
    </dgm:pt>
    <dgm:pt modelId="{C3926F6E-D8E6-465A-952A-6E8C17F0A511}">
      <dgm:prSet phldrT="[Текст]" custT="1"/>
      <dgm:spPr/>
      <dgm:t>
        <a:bodyPr/>
        <a:lstStyle/>
        <a:p>
          <a:pPr algn="ctr"/>
          <a:r>
            <a:rPr lang="ru-RU" sz="2400" b="1" dirty="0" smtClean="0"/>
            <a:t>МП «Обеспечение жильём  молодых семей» </a:t>
          </a:r>
        </a:p>
        <a:p>
          <a:pPr algn="ctr"/>
          <a:r>
            <a:rPr lang="ru-RU" sz="2400" b="1" dirty="0" smtClean="0"/>
            <a:t>– 4734,1 тыс.руб</a:t>
          </a:r>
          <a:r>
            <a:rPr lang="ru-RU" sz="2400" b="1" dirty="0" smtClean="0">
              <a:solidFill>
                <a:schemeClr val="bg1"/>
              </a:solidFill>
            </a:rPr>
            <a:t>.</a:t>
          </a:r>
          <a:r>
            <a: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(</a:t>
          </a:r>
          <a:r>
            <a:rPr lang="ru-RU" sz="20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14 семей улучшили жилищные условия</a:t>
          </a:r>
          <a:r>
            <a:rPr lang="ru-RU" sz="2400" b="1" dirty="0" smtClean="0">
              <a:solidFill>
                <a:schemeClr val="tx1">
                  <a:lumMod val="75000"/>
                  <a:lumOff val="25000"/>
                </a:schemeClr>
              </a:solidFill>
            </a:rPr>
            <a:t>)</a:t>
          </a:r>
          <a:endParaRPr lang="ru-RU" sz="2400" b="1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30CA54E1-4097-4D2B-8710-6DC1C2AB4328}" type="parTrans" cxnId="{44446257-8404-47F3-856A-5B4C35C3F522}">
      <dgm:prSet/>
      <dgm:spPr/>
      <dgm:t>
        <a:bodyPr/>
        <a:lstStyle/>
        <a:p>
          <a:endParaRPr lang="ru-RU"/>
        </a:p>
      </dgm:t>
    </dgm:pt>
    <dgm:pt modelId="{E0A7A358-A008-4E2D-8BBA-6D1A83333A7D}" type="sibTrans" cxnId="{44446257-8404-47F3-856A-5B4C35C3F522}">
      <dgm:prSet/>
      <dgm:spPr/>
      <dgm:t>
        <a:bodyPr/>
        <a:lstStyle/>
        <a:p>
          <a:endParaRPr lang="ru-RU"/>
        </a:p>
      </dgm:t>
    </dgm:pt>
    <dgm:pt modelId="{25FD131A-75BB-40A6-930B-7D71B3838770}" type="pres">
      <dgm:prSet presAssocID="{C6BDC62D-FFFD-417E-9C8A-64D57528AC4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197C3A-786D-4065-9A2A-CFDBEBE69444}" type="pres">
      <dgm:prSet presAssocID="{DA696F88-019D-484F-811F-087F3EC83639}" presName="comp" presStyleCnt="0"/>
      <dgm:spPr/>
    </dgm:pt>
    <dgm:pt modelId="{AB10D518-93FE-47DC-A3A5-F1BCDE1B452D}" type="pres">
      <dgm:prSet presAssocID="{DA696F88-019D-484F-811F-087F3EC83639}" presName="box" presStyleLbl="node1" presStyleIdx="0" presStyleCnt="3"/>
      <dgm:spPr/>
      <dgm:t>
        <a:bodyPr/>
        <a:lstStyle/>
        <a:p>
          <a:endParaRPr lang="ru-RU"/>
        </a:p>
      </dgm:t>
    </dgm:pt>
    <dgm:pt modelId="{B7F129FC-8322-4FEA-8FF8-BB6D3E16E625}" type="pres">
      <dgm:prSet presAssocID="{DA696F88-019D-484F-811F-087F3EC83639}" presName="img" presStyleLbl="fgImgPlace1" presStyleIdx="0" presStyleCnt="3" custScaleX="115866" custScaleY="107214" custLinFactNeighborX="4375" custLinFactNeighborY="0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912" b="-26368"/>
          </a:stretch>
        </a:blipFill>
      </dgm:spPr>
      <dgm:t>
        <a:bodyPr/>
        <a:lstStyle/>
        <a:p>
          <a:endParaRPr lang="ru-RU"/>
        </a:p>
      </dgm:t>
    </dgm:pt>
    <dgm:pt modelId="{61D1ADC1-8710-4775-B4BB-75B21AB49660}" type="pres">
      <dgm:prSet presAssocID="{DA696F88-019D-484F-811F-087F3EC83639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1CB132-3BCB-4E93-9354-BCB0796F6843}" type="pres">
      <dgm:prSet presAssocID="{D2098DFC-740A-4EBA-8E9A-773EC95C0EAF}" presName="spacer" presStyleCnt="0"/>
      <dgm:spPr/>
    </dgm:pt>
    <dgm:pt modelId="{A196DCB5-D3EA-4A75-BC85-1D73DBE4883A}" type="pres">
      <dgm:prSet presAssocID="{A8CF9108-7C8F-49C6-8921-E0D4FBBF5822}" presName="comp" presStyleCnt="0"/>
      <dgm:spPr/>
    </dgm:pt>
    <dgm:pt modelId="{CA248EA0-3F48-493B-8F96-C7A734849A09}" type="pres">
      <dgm:prSet presAssocID="{A8CF9108-7C8F-49C6-8921-E0D4FBBF5822}" presName="box" presStyleLbl="node1" presStyleIdx="1" presStyleCnt="3"/>
      <dgm:spPr/>
      <dgm:t>
        <a:bodyPr/>
        <a:lstStyle/>
        <a:p>
          <a:endParaRPr lang="ru-RU"/>
        </a:p>
      </dgm:t>
    </dgm:pt>
    <dgm:pt modelId="{56B67074-46AF-4D54-A81D-C278E064D67F}" type="pres">
      <dgm:prSet presAssocID="{A8CF9108-7C8F-49C6-8921-E0D4FBBF5822}" presName="img" presStyleLbl="fgImgPlace1" presStyleIdx="1" presStyleCnt="3" custScaleX="114378" custScaleY="109992" custLinFactNeighborX="5376" custLinFactNeighborY="-330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969" t="-13646" r="-969" b="-44502"/>
          </a:stretch>
        </a:blipFill>
      </dgm:spPr>
      <dgm:t>
        <a:bodyPr/>
        <a:lstStyle/>
        <a:p>
          <a:endParaRPr lang="ru-RU"/>
        </a:p>
      </dgm:t>
    </dgm:pt>
    <dgm:pt modelId="{A95CFBA3-DD57-485A-9251-EC3FFBBB7482}" type="pres">
      <dgm:prSet presAssocID="{A8CF9108-7C8F-49C6-8921-E0D4FBBF582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C25658-7CCC-47F0-92C5-9AAC64ACF801}" type="pres">
      <dgm:prSet presAssocID="{9CFF26F5-EC9B-40DF-97D1-C32275DF8EA6}" presName="spacer" presStyleCnt="0"/>
      <dgm:spPr/>
    </dgm:pt>
    <dgm:pt modelId="{FF5AE734-24BF-43DE-9BC0-4B20ECCE63AF}" type="pres">
      <dgm:prSet presAssocID="{C3926F6E-D8E6-465A-952A-6E8C17F0A511}" presName="comp" presStyleCnt="0"/>
      <dgm:spPr/>
    </dgm:pt>
    <dgm:pt modelId="{71293FF7-B75C-452A-B5FA-4E0841E15A9D}" type="pres">
      <dgm:prSet presAssocID="{C3926F6E-D8E6-465A-952A-6E8C17F0A511}" presName="box" presStyleLbl="node1" presStyleIdx="2" presStyleCnt="3"/>
      <dgm:spPr/>
      <dgm:t>
        <a:bodyPr/>
        <a:lstStyle/>
        <a:p>
          <a:endParaRPr lang="ru-RU"/>
        </a:p>
      </dgm:t>
    </dgm:pt>
    <dgm:pt modelId="{C847F8E3-FE25-4A3F-9822-5803AAA147B9}" type="pres">
      <dgm:prSet presAssocID="{C3926F6E-D8E6-465A-952A-6E8C17F0A511}" presName="img" presStyleLbl="fgImgPlace1" presStyleIdx="2" presStyleCnt="3" custScaleX="111631" custScaleY="114090" custLinFactNeighborX="4375" custLinFactNeighborY="0"/>
      <dgm:spPr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4861" t="-33672" r="-943" b="-70857"/>
          </a:stretch>
        </a:blipFill>
      </dgm:spPr>
      <dgm:t>
        <a:bodyPr/>
        <a:lstStyle/>
        <a:p>
          <a:endParaRPr lang="ru-RU"/>
        </a:p>
      </dgm:t>
    </dgm:pt>
    <dgm:pt modelId="{60453F6E-374A-4A79-B64E-D938439C111B}" type="pres">
      <dgm:prSet presAssocID="{C3926F6E-D8E6-465A-952A-6E8C17F0A511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4446257-8404-47F3-856A-5B4C35C3F522}" srcId="{C6BDC62D-FFFD-417E-9C8A-64D57528AC4A}" destId="{C3926F6E-D8E6-465A-952A-6E8C17F0A511}" srcOrd="2" destOrd="0" parTransId="{30CA54E1-4097-4D2B-8710-6DC1C2AB4328}" sibTransId="{E0A7A358-A008-4E2D-8BBA-6D1A83333A7D}"/>
    <dgm:cxn modelId="{97FB404C-A5C4-4CC1-8047-250E9A1686F3}" type="presOf" srcId="{A8CF9108-7C8F-49C6-8921-E0D4FBBF5822}" destId="{CA248EA0-3F48-493B-8F96-C7A734849A09}" srcOrd="0" destOrd="0" presId="urn:microsoft.com/office/officeart/2005/8/layout/vList4#1"/>
    <dgm:cxn modelId="{0BC7571D-E698-4EBD-B27E-7F5D9DEF2343}" type="presOf" srcId="{A8CF9108-7C8F-49C6-8921-E0D4FBBF5822}" destId="{A95CFBA3-DD57-485A-9251-EC3FFBBB7482}" srcOrd="1" destOrd="0" presId="urn:microsoft.com/office/officeart/2005/8/layout/vList4#1"/>
    <dgm:cxn modelId="{6BA32C68-774E-4298-8D03-4C0D15F40FDB}" type="presOf" srcId="{C6BDC62D-FFFD-417E-9C8A-64D57528AC4A}" destId="{25FD131A-75BB-40A6-930B-7D71B3838770}" srcOrd="0" destOrd="0" presId="urn:microsoft.com/office/officeart/2005/8/layout/vList4#1"/>
    <dgm:cxn modelId="{D351BEF2-13F6-46D3-9E59-DCA8A80C4F4A}" srcId="{C6BDC62D-FFFD-417E-9C8A-64D57528AC4A}" destId="{A8CF9108-7C8F-49C6-8921-E0D4FBBF5822}" srcOrd="1" destOrd="0" parTransId="{B57A0E01-4506-41D9-B66E-E73AC5A48674}" sibTransId="{9CFF26F5-EC9B-40DF-97D1-C32275DF8EA6}"/>
    <dgm:cxn modelId="{179E1D76-8C5B-41D2-A42B-F1E6AFEC4859}" type="presOf" srcId="{C3926F6E-D8E6-465A-952A-6E8C17F0A511}" destId="{60453F6E-374A-4A79-B64E-D938439C111B}" srcOrd="1" destOrd="0" presId="urn:microsoft.com/office/officeart/2005/8/layout/vList4#1"/>
    <dgm:cxn modelId="{8A784B75-741B-46EE-A259-A6ACA66C7CAC}" type="presOf" srcId="{DA696F88-019D-484F-811F-087F3EC83639}" destId="{61D1ADC1-8710-4775-B4BB-75B21AB49660}" srcOrd="1" destOrd="0" presId="urn:microsoft.com/office/officeart/2005/8/layout/vList4#1"/>
    <dgm:cxn modelId="{41978FE3-6120-4C97-B025-37DD58E8EE68}" srcId="{C6BDC62D-FFFD-417E-9C8A-64D57528AC4A}" destId="{DA696F88-019D-484F-811F-087F3EC83639}" srcOrd="0" destOrd="0" parTransId="{70C9EE4C-3EE5-499D-884D-72CA4328F65D}" sibTransId="{D2098DFC-740A-4EBA-8E9A-773EC95C0EAF}"/>
    <dgm:cxn modelId="{DFEAEF4F-A68B-451E-862F-DF4594617266}" type="presOf" srcId="{C3926F6E-D8E6-465A-952A-6E8C17F0A511}" destId="{71293FF7-B75C-452A-B5FA-4E0841E15A9D}" srcOrd="0" destOrd="0" presId="urn:microsoft.com/office/officeart/2005/8/layout/vList4#1"/>
    <dgm:cxn modelId="{9A4B0C34-B041-4047-A4CC-13511F005AD6}" type="presOf" srcId="{DA696F88-019D-484F-811F-087F3EC83639}" destId="{AB10D518-93FE-47DC-A3A5-F1BCDE1B452D}" srcOrd="0" destOrd="0" presId="urn:microsoft.com/office/officeart/2005/8/layout/vList4#1"/>
    <dgm:cxn modelId="{DD462C19-FD33-448C-9029-6820D16F4BD9}" type="presParOf" srcId="{25FD131A-75BB-40A6-930B-7D71B3838770}" destId="{0C197C3A-786D-4065-9A2A-CFDBEBE69444}" srcOrd="0" destOrd="0" presId="urn:microsoft.com/office/officeart/2005/8/layout/vList4#1"/>
    <dgm:cxn modelId="{4BA671AC-8B82-4B51-8946-ACDA32F84C1C}" type="presParOf" srcId="{0C197C3A-786D-4065-9A2A-CFDBEBE69444}" destId="{AB10D518-93FE-47DC-A3A5-F1BCDE1B452D}" srcOrd="0" destOrd="0" presId="urn:microsoft.com/office/officeart/2005/8/layout/vList4#1"/>
    <dgm:cxn modelId="{A559AF06-6545-4E56-AF2F-DC3750AB2316}" type="presParOf" srcId="{0C197C3A-786D-4065-9A2A-CFDBEBE69444}" destId="{B7F129FC-8322-4FEA-8FF8-BB6D3E16E625}" srcOrd="1" destOrd="0" presId="urn:microsoft.com/office/officeart/2005/8/layout/vList4#1"/>
    <dgm:cxn modelId="{32B9EE04-3535-4F5A-8876-20CEA0314961}" type="presParOf" srcId="{0C197C3A-786D-4065-9A2A-CFDBEBE69444}" destId="{61D1ADC1-8710-4775-B4BB-75B21AB49660}" srcOrd="2" destOrd="0" presId="urn:microsoft.com/office/officeart/2005/8/layout/vList4#1"/>
    <dgm:cxn modelId="{1D94FC77-4D8C-4055-BA1E-E97ECC8E3A71}" type="presParOf" srcId="{25FD131A-75BB-40A6-930B-7D71B3838770}" destId="{141CB132-3BCB-4E93-9354-BCB0796F6843}" srcOrd="1" destOrd="0" presId="urn:microsoft.com/office/officeart/2005/8/layout/vList4#1"/>
    <dgm:cxn modelId="{6F228E12-4736-4056-9E00-BB56211EE166}" type="presParOf" srcId="{25FD131A-75BB-40A6-930B-7D71B3838770}" destId="{A196DCB5-D3EA-4A75-BC85-1D73DBE4883A}" srcOrd="2" destOrd="0" presId="urn:microsoft.com/office/officeart/2005/8/layout/vList4#1"/>
    <dgm:cxn modelId="{BE91A131-9C29-4729-963E-D14B2CFBBE55}" type="presParOf" srcId="{A196DCB5-D3EA-4A75-BC85-1D73DBE4883A}" destId="{CA248EA0-3F48-493B-8F96-C7A734849A09}" srcOrd="0" destOrd="0" presId="urn:microsoft.com/office/officeart/2005/8/layout/vList4#1"/>
    <dgm:cxn modelId="{EE09BE47-0445-4017-8C19-850ECC0F920A}" type="presParOf" srcId="{A196DCB5-D3EA-4A75-BC85-1D73DBE4883A}" destId="{56B67074-46AF-4D54-A81D-C278E064D67F}" srcOrd="1" destOrd="0" presId="urn:microsoft.com/office/officeart/2005/8/layout/vList4#1"/>
    <dgm:cxn modelId="{97E9B222-625D-4207-9303-E8AD0D6D0E21}" type="presParOf" srcId="{A196DCB5-D3EA-4A75-BC85-1D73DBE4883A}" destId="{A95CFBA3-DD57-485A-9251-EC3FFBBB7482}" srcOrd="2" destOrd="0" presId="urn:microsoft.com/office/officeart/2005/8/layout/vList4#1"/>
    <dgm:cxn modelId="{78ECCBA5-F59B-487E-8B2B-1EC674F95A66}" type="presParOf" srcId="{25FD131A-75BB-40A6-930B-7D71B3838770}" destId="{75C25658-7CCC-47F0-92C5-9AAC64ACF801}" srcOrd="3" destOrd="0" presId="urn:microsoft.com/office/officeart/2005/8/layout/vList4#1"/>
    <dgm:cxn modelId="{26283ED9-2651-494C-A6D5-E3206F27B386}" type="presParOf" srcId="{25FD131A-75BB-40A6-930B-7D71B3838770}" destId="{FF5AE734-24BF-43DE-9BC0-4B20ECCE63AF}" srcOrd="4" destOrd="0" presId="urn:microsoft.com/office/officeart/2005/8/layout/vList4#1"/>
    <dgm:cxn modelId="{583D56BA-CF1E-4923-A4B7-64265C99F745}" type="presParOf" srcId="{FF5AE734-24BF-43DE-9BC0-4B20ECCE63AF}" destId="{71293FF7-B75C-452A-B5FA-4E0841E15A9D}" srcOrd="0" destOrd="0" presId="urn:microsoft.com/office/officeart/2005/8/layout/vList4#1"/>
    <dgm:cxn modelId="{8F5C8E2B-8540-44E5-8EB4-36488E5281F4}" type="presParOf" srcId="{FF5AE734-24BF-43DE-9BC0-4B20ECCE63AF}" destId="{C847F8E3-FE25-4A3F-9822-5803AAA147B9}" srcOrd="1" destOrd="0" presId="urn:microsoft.com/office/officeart/2005/8/layout/vList4#1"/>
    <dgm:cxn modelId="{F3DD92D2-58D1-4391-B45F-3A549072F79C}" type="presParOf" srcId="{FF5AE734-24BF-43DE-9BC0-4B20ECCE63AF}" destId="{60453F6E-374A-4A79-B64E-D938439C111B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DB7048-D411-4C99-B7D9-123C41D0C2E1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2" csCatId="accent1" phldr="1"/>
      <dgm:spPr/>
    </dgm:pt>
    <dgm:pt modelId="{00A83496-5CDC-4BB5-99C3-B09315C7B7F3}">
      <dgm:prSet phldrT="[Текст]" custT="1"/>
      <dgm:spPr>
        <a:solidFill>
          <a:schemeClr val="accent3">
            <a:lumMod val="75000"/>
          </a:schemeClr>
        </a:solidFill>
      </dgm:spPr>
      <dgm:t>
        <a:bodyPr/>
        <a:lstStyle/>
        <a:p>
          <a:endParaRPr lang="ru-RU" sz="2000" dirty="0" smtClean="0"/>
        </a:p>
        <a:p>
          <a:r>
            <a:rPr lang="ru-RU" sz="2000" dirty="0" smtClean="0"/>
            <a:t>Программные расходы в рамках 35 МП-134,2 </a:t>
          </a:r>
          <a:r>
            <a:rPr lang="ru-RU" sz="1800" dirty="0" smtClean="0"/>
            <a:t>млн.руб.</a:t>
          </a:r>
        </a:p>
        <a:p>
          <a:endParaRPr lang="ru-RU" sz="2400" dirty="0"/>
        </a:p>
      </dgm:t>
    </dgm:pt>
    <dgm:pt modelId="{9116053C-F52A-451B-AB29-37CFECB3AB25}" type="parTrans" cxnId="{674759C8-AD7E-4516-BDA4-FB9EAAA072CA}">
      <dgm:prSet/>
      <dgm:spPr/>
      <dgm:t>
        <a:bodyPr/>
        <a:lstStyle/>
        <a:p>
          <a:endParaRPr lang="ru-RU"/>
        </a:p>
      </dgm:t>
    </dgm:pt>
    <dgm:pt modelId="{5C3539AE-C5DF-45A0-836C-D946DFAAD379}" type="sibTrans" cxnId="{674759C8-AD7E-4516-BDA4-FB9EAAA072CA}">
      <dgm:prSet/>
      <dgm:spPr>
        <a:solidFill>
          <a:srgbClr val="FF0000"/>
        </a:solidFill>
      </dgm:spPr>
      <dgm:t>
        <a:bodyPr/>
        <a:lstStyle/>
        <a:p>
          <a:endParaRPr lang="ru-RU">
            <a:solidFill>
              <a:srgbClr val="FF0000"/>
            </a:solidFill>
          </a:endParaRPr>
        </a:p>
      </dgm:t>
    </dgm:pt>
    <dgm:pt modelId="{2FC1B580-CBC2-445F-AE66-42C616133DD9}">
      <dgm:prSet phldrT="[Текст]" custT="1"/>
      <dgm:spPr/>
      <dgm:t>
        <a:bodyPr/>
        <a:lstStyle/>
        <a:p>
          <a:r>
            <a:rPr lang="ru-RU" sz="2000" dirty="0" smtClean="0"/>
            <a:t>Непрограммные расходы – 77 млн.руб.</a:t>
          </a:r>
          <a:endParaRPr lang="ru-RU" sz="2000" dirty="0"/>
        </a:p>
      </dgm:t>
    </dgm:pt>
    <dgm:pt modelId="{FA8D27A9-F034-43C0-9D8F-E265BD4A2B55}" type="parTrans" cxnId="{67DC0A76-BFB4-42CE-A78D-06FB8700C356}">
      <dgm:prSet/>
      <dgm:spPr/>
      <dgm:t>
        <a:bodyPr/>
        <a:lstStyle/>
        <a:p>
          <a:endParaRPr lang="ru-RU"/>
        </a:p>
      </dgm:t>
    </dgm:pt>
    <dgm:pt modelId="{93F4259B-5B9C-4D49-9245-CEA4B407728D}" type="sibTrans" cxnId="{67DC0A76-BFB4-42CE-A78D-06FB8700C356}">
      <dgm:prSet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3E310A60-7F24-4650-8456-C532FAAF2A96}">
      <dgm:prSet phldrT="[Текст]" custT="1"/>
      <dgm:spPr>
        <a:solidFill>
          <a:srgbClr val="FF33CC"/>
        </a:solidFill>
      </dgm:spPr>
      <dgm:t>
        <a:bodyPr/>
        <a:lstStyle/>
        <a:p>
          <a:r>
            <a:rPr lang="ru-RU" sz="2400" dirty="0" smtClean="0"/>
            <a:t>Итого расходы бюджета – 211,2 млн.руб.</a:t>
          </a:r>
          <a:endParaRPr lang="ru-RU" sz="2400" dirty="0"/>
        </a:p>
      </dgm:t>
    </dgm:pt>
    <dgm:pt modelId="{96438A6A-8490-408C-A19D-51B5D15BF86A}" type="parTrans" cxnId="{A7BADC92-AC1B-436A-8612-C017CCFA6024}">
      <dgm:prSet/>
      <dgm:spPr/>
      <dgm:t>
        <a:bodyPr/>
        <a:lstStyle/>
        <a:p>
          <a:endParaRPr lang="ru-RU"/>
        </a:p>
      </dgm:t>
    </dgm:pt>
    <dgm:pt modelId="{8EA722B5-BE39-462B-A23D-35F5D88B29FF}" type="sibTrans" cxnId="{A7BADC92-AC1B-436A-8612-C017CCFA6024}">
      <dgm:prSet/>
      <dgm:spPr/>
      <dgm:t>
        <a:bodyPr/>
        <a:lstStyle/>
        <a:p>
          <a:endParaRPr lang="ru-RU"/>
        </a:p>
      </dgm:t>
    </dgm:pt>
    <dgm:pt modelId="{D957A5D5-0B08-48BF-8340-09963B4694D2}" type="pres">
      <dgm:prSet presAssocID="{6BDB7048-D411-4C99-B7D9-123C41D0C2E1}" presName="Name0" presStyleCnt="0">
        <dgm:presLayoutVars>
          <dgm:dir/>
          <dgm:resizeHandles val="exact"/>
        </dgm:presLayoutVars>
      </dgm:prSet>
      <dgm:spPr/>
    </dgm:pt>
    <dgm:pt modelId="{8F88FFA0-175B-4C93-87FC-18C774802C2F}" type="pres">
      <dgm:prSet presAssocID="{6BDB7048-D411-4C99-B7D9-123C41D0C2E1}" presName="vNodes" presStyleCnt="0"/>
      <dgm:spPr/>
    </dgm:pt>
    <dgm:pt modelId="{D6895EDD-DAF5-42D0-8339-214FC0A528C5}" type="pres">
      <dgm:prSet presAssocID="{00A83496-5CDC-4BB5-99C3-B09315C7B7F3}" presName="node" presStyleLbl="node1" presStyleIdx="0" presStyleCnt="3" custScaleX="281410" custScaleY="1426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8218D8-466E-4667-96A2-A24507622B66}" type="pres">
      <dgm:prSet presAssocID="{5C3539AE-C5DF-45A0-836C-D946DFAAD379}" presName="spacerT" presStyleCnt="0"/>
      <dgm:spPr/>
    </dgm:pt>
    <dgm:pt modelId="{7057893D-BB08-4E13-AE45-20FE37363D70}" type="pres">
      <dgm:prSet presAssocID="{5C3539AE-C5DF-45A0-836C-D946DFAAD379}" presName="sibTrans" presStyleLbl="sibTrans2D1" presStyleIdx="0" presStyleCnt="2"/>
      <dgm:spPr/>
      <dgm:t>
        <a:bodyPr/>
        <a:lstStyle/>
        <a:p>
          <a:endParaRPr lang="ru-RU"/>
        </a:p>
      </dgm:t>
    </dgm:pt>
    <dgm:pt modelId="{261D73C5-9EF0-4A8F-BAB5-B1C79AC185B6}" type="pres">
      <dgm:prSet presAssocID="{5C3539AE-C5DF-45A0-836C-D946DFAAD379}" presName="spacerB" presStyleCnt="0"/>
      <dgm:spPr/>
    </dgm:pt>
    <dgm:pt modelId="{7E21F0EB-29D7-4737-90DA-6FA4B4B5C9F8}" type="pres">
      <dgm:prSet presAssocID="{2FC1B580-CBC2-445F-AE66-42C616133DD9}" presName="node" presStyleLbl="node1" presStyleIdx="1" presStyleCnt="3" custScaleX="259809" custScaleY="1256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3BF69D-2110-4E5F-B360-04226824BBDF}" type="pres">
      <dgm:prSet presAssocID="{6BDB7048-D411-4C99-B7D9-123C41D0C2E1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9BDF10D5-1EA0-4DFC-AFF1-F7D2FFCB049C}" type="pres">
      <dgm:prSet presAssocID="{6BDB7048-D411-4C99-B7D9-123C41D0C2E1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5E0A12A2-A060-495D-8131-DDF4D0EB10AD}" type="pres">
      <dgm:prSet presAssocID="{6BDB7048-D411-4C99-B7D9-123C41D0C2E1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74759C8-AD7E-4516-BDA4-FB9EAAA072CA}" srcId="{6BDB7048-D411-4C99-B7D9-123C41D0C2E1}" destId="{00A83496-5CDC-4BB5-99C3-B09315C7B7F3}" srcOrd="0" destOrd="0" parTransId="{9116053C-F52A-451B-AB29-37CFECB3AB25}" sibTransId="{5C3539AE-C5DF-45A0-836C-D946DFAAD379}"/>
    <dgm:cxn modelId="{773892F1-32DA-4AF7-A78F-09598B309D86}" type="presOf" srcId="{6BDB7048-D411-4C99-B7D9-123C41D0C2E1}" destId="{D957A5D5-0B08-48BF-8340-09963B4694D2}" srcOrd="0" destOrd="0" presId="urn:microsoft.com/office/officeart/2005/8/layout/equation2"/>
    <dgm:cxn modelId="{A6B50334-12D8-4E42-882D-A5EA674791EF}" type="presOf" srcId="{00A83496-5CDC-4BB5-99C3-B09315C7B7F3}" destId="{D6895EDD-DAF5-42D0-8339-214FC0A528C5}" srcOrd="0" destOrd="0" presId="urn:microsoft.com/office/officeart/2005/8/layout/equation2"/>
    <dgm:cxn modelId="{67DC0A76-BFB4-42CE-A78D-06FB8700C356}" srcId="{6BDB7048-D411-4C99-B7D9-123C41D0C2E1}" destId="{2FC1B580-CBC2-445F-AE66-42C616133DD9}" srcOrd="1" destOrd="0" parTransId="{FA8D27A9-F034-43C0-9D8F-E265BD4A2B55}" sibTransId="{93F4259B-5B9C-4D49-9245-CEA4B407728D}"/>
    <dgm:cxn modelId="{2A150E5E-8AE5-40D0-A339-7F60E0E0361A}" type="presOf" srcId="{5C3539AE-C5DF-45A0-836C-D946DFAAD379}" destId="{7057893D-BB08-4E13-AE45-20FE37363D70}" srcOrd="0" destOrd="0" presId="urn:microsoft.com/office/officeart/2005/8/layout/equation2"/>
    <dgm:cxn modelId="{81370279-B00D-490E-8127-AF834FEDC215}" type="presOf" srcId="{3E310A60-7F24-4650-8456-C532FAAF2A96}" destId="{5E0A12A2-A060-495D-8131-DDF4D0EB10AD}" srcOrd="0" destOrd="0" presId="urn:microsoft.com/office/officeart/2005/8/layout/equation2"/>
    <dgm:cxn modelId="{171E16B6-BE5B-426B-9E1B-136BD4732026}" type="presOf" srcId="{93F4259B-5B9C-4D49-9245-CEA4B407728D}" destId="{9BDF10D5-1EA0-4DFC-AFF1-F7D2FFCB049C}" srcOrd="1" destOrd="0" presId="urn:microsoft.com/office/officeart/2005/8/layout/equation2"/>
    <dgm:cxn modelId="{99A84BAE-E326-41F0-BE06-B5DDA4578C5D}" type="presOf" srcId="{2FC1B580-CBC2-445F-AE66-42C616133DD9}" destId="{7E21F0EB-29D7-4737-90DA-6FA4B4B5C9F8}" srcOrd="0" destOrd="0" presId="urn:microsoft.com/office/officeart/2005/8/layout/equation2"/>
    <dgm:cxn modelId="{A7BADC92-AC1B-436A-8612-C017CCFA6024}" srcId="{6BDB7048-D411-4C99-B7D9-123C41D0C2E1}" destId="{3E310A60-7F24-4650-8456-C532FAAF2A96}" srcOrd="2" destOrd="0" parTransId="{96438A6A-8490-408C-A19D-51B5D15BF86A}" sibTransId="{8EA722B5-BE39-462B-A23D-35F5D88B29FF}"/>
    <dgm:cxn modelId="{6C37E625-6DBB-48D0-97FD-43C36A7E4E3D}" type="presOf" srcId="{93F4259B-5B9C-4D49-9245-CEA4B407728D}" destId="{4B3BF69D-2110-4E5F-B360-04226824BBDF}" srcOrd="0" destOrd="0" presId="urn:microsoft.com/office/officeart/2005/8/layout/equation2"/>
    <dgm:cxn modelId="{55595358-398C-42C1-AF0D-95CB734FDF82}" type="presParOf" srcId="{D957A5D5-0B08-48BF-8340-09963B4694D2}" destId="{8F88FFA0-175B-4C93-87FC-18C774802C2F}" srcOrd="0" destOrd="0" presId="urn:microsoft.com/office/officeart/2005/8/layout/equation2"/>
    <dgm:cxn modelId="{24C2669D-5E6C-4F5B-B0BC-13C94C2F96E5}" type="presParOf" srcId="{8F88FFA0-175B-4C93-87FC-18C774802C2F}" destId="{D6895EDD-DAF5-42D0-8339-214FC0A528C5}" srcOrd="0" destOrd="0" presId="urn:microsoft.com/office/officeart/2005/8/layout/equation2"/>
    <dgm:cxn modelId="{FF1E6548-0460-4FF2-8929-A29DF8A7D8F1}" type="presParOf" srcId="{8F88FFA0-175B-4C93-87FC-18C774802C2F}" destId="{E88218D8-466E-4667-96A2-A24507622B66}" srcOrd="1" destOrd="0" presId="urn:microsoft.com/office/officeart/2005/8/layout/equation2"/>
    <dgm:cxn modelId="{BC66D4CA-4E72-4AFC-B587-C1E09B5AD64A}" type="presParOf" srcId="{8F88FFA0-175B-4C93-87FC-18C774802C2F}" destId="{7057893D-BB08-4E13-AE45-20FE37363D70}" srcOrd="2" destOrd="0" presId="urn:microsoft.com/office/officeart/2005/8/layout/equation2"/>
    <dgm:cxn modelId="{F6ECB920-800E-476A-AC8A-6605FD3CE8B4}" type="presParOf" srcId="{8F88FFA0-175B-4C93-87FC-18C774802C2F}" destId="{261D73C5-9EF0-4A8F-BAB5-B1C79AC185B6}" srcOrd="3" destOrd="0" presId="urn:microsoft.com/office/officeart/2005/8/layout/equation2"/>
    <dgm:cxn modelId="{612B06AB-6B2D-4381-A8F4-0EAB091BCC89}" type="presParOf" srcId="{8F88FFA0-175B-4C93-87FC-18C774802C2F}" destId="{7E21F0EB-29D7-4737-90DA-6FA4B4B5C9F8}" srcOrd="4" destOrd="0" presId="urn:microsoft.com/office/officeart/2005/8/layout/equation2"/>
    <dgm:cxn modelId="{886FB3AD-1BE6-4780-9EE0-D7AF78DFDA75}" type="presParOf" srcId="{D957A5D5-0B08-48BF-8340-09963B4694D2}" destId="{4B3BF69D-2110-4E5F-B360-04226824BBDF}" srcOrd="1" destOrd="0" presId="urn:microsoft.com/office/officeart/2005/8/layout/equation2"/>
    <dgm:cxn modelId="{0FCE1053-55D1-4314-A753-0EF8E2D53F1E}" type="presParOf" srcId="{4B3BF69D-2110-4E5F-B360-04226824BBDF}" destId="{9BDF10D5-1EA0-4DFC-AFF1-F7D2FFCB049C}" srcOrd="0" destOrd="0" presId="urn:microsoft.com/office/officeart/2005/8/layout/equation2"/>
    <dgm:cxn modelId="{7A88D00B-D022-429C-940E-A29DA5E30FE9}" type="presParOf" srcId="{D957A5D5-0B08-48BF-8340-09963B4694D2}" destId="{5E0A12A2-A060-495D-8131-DDF4D0EB10AD}" srcOrd="2" destOrd="0" presId="urn:microsoft.com/office/officeart/2005/8/layout/equati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553793F-7935-4F94-8202-E9653FE3258E}" type="doc">
      <dgm:prSet loTypeId="urn:microsoft.com/office/officeart/2005/8/layout/hList7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CEA0FB-C64A-498A-B112-372E40437813}">
      <dgm:prSet phldrT="[Текст]" custT="1"/>
      <dgm:spPr/>
      <dgm:t>
        <a:bodyPr/>
        <a:lstStyle/>
        <a:p>
          <a:r>
            <a:rPr lang="ru-RU" sz="2000" dirty="0" smtClean="0"/>
            <a:t>Содержание органов местного самоуправления</a:t>
          </a:r>
          <a:endParaRPr lang="ru-RU" sz="2000" dirty="0"/>
        </a:p>
      </dgm:t>
    </dgm:pt>
    <dgm:pt modelId="{929095BE-8C72-45DB-ACBE-E8E2C156C698}" type="parTrans" cxnId="{C8D59043-0225-44C2-89B1-FF8968B831F9}">
      <dgm:prSet/>
      <dgm:spPr/>
    </dgm:pt>
    <dgm:pt modelId="{2D6D26EB-53C1-41DA-AE8B-0422E0AE1269}" type="sibTrans" cxnId="{C8D59043-0225-44C2-89B1-FF8968B831F9}">
      <dgm:prSet/>
      <dgm:spPr/>
    </dgm:pt>
    <dgm:pt modelId="{356FA302-800B-4CFA-800A-34581663432E}">
      <dgm:prSet phldrT="[Текст]" custT="1"/>
      <dgm:spPr/>
      <dgm:t>
        <a:bodyPr/>
        <a:lstStyle/>
        <a:p>
          <a:r>
            <a:rPr lang="ru-RU" sz="2000" dirty="0" smtClean="0"/>
            <a:t>Проведение аварийно-восстановительных работ, благоустройство</a:t>
          </a:r>
          <a:endParaRPr lang="ru-RU" sz="2000" dirty="0"/>
        </a:p>
      </dgm:t>
    </dgm:pt>
    <dgm:pt modelId="{C5378EDA-93C3-4D85-A07C-204A13E75929}" type="parTrans" cxnId="{2C45CC4E-BB1E-4714-916C-584B9746BC33}">
      <dgm:prSet/>
      <dgm:spPr/>
    </dgm:pt>
    <dgm:pt modelId="{1B90F9DB-C729-41E4-BB9C-22C5C0E5D435}" type="sibTrans" cxnId="{2C45CC4E-BB1E-4714-916C-584B9746BC33}">
      <dgm:prSet/>
      <dgm:spPr/>
    </dgm:pt>
    <dgm:pt modelId="{1DF675F1-8D36-4824-87DF-15EA3690C817}">
      <dgm:prSet phldrT="[Текст]" custT="1"/>
      <dgm:spPr/>
      <dgm:t>
        <a:bodyPr/>
        <a:lstStyle/>
        <a:p>
          <a:r>
            <a:rPr lang="ru-RU" sz="2000" dirty="0" smtClean="0"/>
            <a:t>Содержание отдела культуры, централизованной бухгалтерии</a:t>
          </a:r>
          <a:endParaRPr lang="ru-RU" sz="2000" dirty="0"/>
        </a:p>
      </dgm:t>
    </dgm:pt>
    <dgm:pt modelId="{E9A912D6-46DC-47F0-9B5B-DBEA91FC1046}" type="parTrans" cxnId="{A2D2FC24-6640-4C39-A84B-5F23E6E3A034}">
      <dgm:prSet/>
      <dgm:spPr/>
    </dgm:pt>
    <dgm:pt modelId="{EB42E8D3-C6A8-4885-9B6A-C3843973E948}" type="sibTrans" cxnId="{A2D2FC24-6640-4C39-A84B-5F23E6E3A034}">
      <dgm:prSet/>
      <dgm:spPr/>
    </dgm:pt>
    <dgm:pt modelId="{6B188A11-4FC2-4C5A-BF91-A08AE2A7424B}" type="pres">
      <dgm:prSet presAssocID="{F553793F-7935-4F94-8202-E9653FE3258E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0073B51-49CE-4352-B8EE-57ED81EC8EE3}" type="pres">
      <dgm:prSet presAssocID="{F553793F-7935-4F94-8202-E9653FE3258E}" presName="fgShape" presStyleLbl="fgShp" presStyleIdx="0" presStyleCnt="1"/>
      <dgm:spPr/>
    </dgm:pt>
    <dgm:pt modelId="{30DA9A65-6521-4342-809F-E03AACB2DEA3}" type="pres">
      <dgm:prSet presAssocID="{F553793F-7935-4F94-8202-E9653FE3258E}" presName="linComp" presStyleCnt="0"/>
      <dgm:spPr/>
    </dgm:pt>
    <dgm:pt modelId="{1C9EBCAB-29C3-4528-8011-F11E209D9902}" type="pres">
      <dgm:prSet presAssocID="{D5CEA0FB-C64A-498A-B112-372E40437813}" presName="compNode" presStyleCnt="0"/>
      <dgm:spPr/>
    </dgm:pt>
    <dgm:pt modelId="{3E6C3853-64FB-48C0-AE52-8BCA99B39794}" type="pres">
      <dgm:prSet presAssocID="{D5CEA0FB-C64A-498A-B112-372E40437813}" presName="bkgdShape" presStyleLbl="node1" presStyleIdx="0" presStyleCnt="3"/>
      <dgm:spPr/>
      <dgm:t>
        <a:bodyPr/>
        <a:lstStyle/>
        <a:p>
          <a:endParaRPr lang="ru-RU"/>
        </a:p>
      </dgm:t>
    </dgm:pt>
    <dgm:pt modelId="{1FB26009-8085-4562-BD22-9B82D3BA6D71}" type="pres">
      <dgm:prSet presAssocID="{D5CEA0FB-C64A-498A-B112-372E40437813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180995-BD35-4BEC-BBC8-F81DEBF8BAA3}" type="pres">
      <dgm:prSet presAssocID="{D5CEA0FB-C64A-498A-B112-372E40437813}" presName="invisiNode" presStyleLbl="node1" presStyleIdx="0" presStyleCnt="3"/>
      <dgm:spPr/>
    </dgm:pt>
    <dgm:pt modelId="{1BBDF3C6-9955-4C40-AB3E-BA63A56256C4}" type="pres">
      <dgm:prSet presAssocID="{D5CEA0FB-C64A-498A-B112-372E40437813}" presName="imagNode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A222841C-725C-4DA9-A490-91372DEA397D}" type="pres">
      <dgm:prSet presAssocID="{2D6D26EB-53C1-41DA-AE8B-0422E0AE1269}" presName="sibTrans" presStyleLbl="sibTrans2D1" presStyleIdx="0" presStyleCnt="0"/>
      <dgm:spPr/>
    </dgm:pt>
    <dgm:pt modelId="{39F78D78-C04B-4C0A-9CE4-DFBAE28FAA14}" type="pres">
      <dgm:prSet presAssocID="{356FA302-800B-4CFA-800A-34581663432E}" presName="compNode" presStyleCnt="0"/>
      <dgm:spPr/>
    </dgm:pt>
    <dgm:pt modelId="{11AA6EFD-FD6B-4125-BD55-23ECDB5191C8}" type="pres">
      <dgm:prSet presAssocID="{356FA302-800B-4CFA-800A-34581663432E}" presName="bkgdShape" presStyleLbl="node1" presStyleIdx="1" presStyleCnt="3"/>
      <dgm:spPr/>
      <dgm:t>
        <a:bodyPr/>
        <a:lstStyle/>
        <a:p>
          <a:endParaRPr lang="ru-RU"/>
        </a:p>
      </dgm:t>
    </dgm:pt>
    <dgm:pt modelId="{EDFB2C8F-466E-4883-B624-837AE355DECF}" type="pres">
      <dgm:prSet presAssocID="{356FA302-800B-4CFA-800A-34581663432E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A20968-88CF-4B34-BAA1-1E97099BB062}" type="pres">
      <dgm:prSet presAssocID="{356FA302-800B-4CFA-800A-34581663432E}" presName="invisiNode" presStyleLbl="node1" presStyleIdx="1" presStyleCnt="3"/>
      <dgm:spPr/>
    </dgm:pt>
    <dgm:pt modelId="{2E1D3200-4F83-4E9B-B8E5-B9706FB5D34D}" type="pres">
      <dgm:prSet presAssocID="{356FA302-800B-4CFA-800A-34581663432E}" presName="imagNode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DCC78AB8-29BC-48A5-97F3-3D1E655289EA}" type="pres">
      <dgm:prSet presAssocID="{1B90F9DB-C729-41E4-BB9C-22C5C0E5D435}" presName="sibTrans" presStyleLbl="sibTrans2D1" presStyleIdx="0" presStyleCnt="0"/>
      <dgm:spPr/>
    </dgm:pt>
    <dgm:pt modelId="{F35708AE-AF35-48C7-8B1A-0CB6C829A71F}" type="pres">
      <dgm:prSet presAssocID="{1DF675F1-8D36-4824-87DF-15EA3690C817}" presName="compNode" presStyleCnt="0"/>
      <dgm:spPr/>
    </dgm:pt>
    <dgm:pt modelId="{76DE08AC-7694-40D9-B6A2-853D851DD708}" type="pres">
      <dgm:prSet presAssocID="{1DF675F1-8D36-4824-87DF-15EA3690C817}" presName="bkgdShape" presStyleLbl="node1" presStyleIdx="2" presStyleCnt="3"/>
      <dgm:spPr/>
      <dgm:t>
        <a:bodyPr/>
        <a:lstStyle/>
        <a:p>
          <a:endParaRPr lang="ru-RU"/>
        </a:p>
      </dgm:t>
    </dgm:pt>
    <dgm:pt modelId="{10766B8A-89C3-40FC-9317-2501C59A794B}" type="pres">
      <dgm:prSet presAssocID="{1DF675F1-8D36-4824-87DF-15EA3690C817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2B54B6-2C8B-4824-B5EA-D6EDA3A183B4}" type="pres">
      <dgm:prSet presAssocID="{1DF675F1-8D36-4824-87DF-15EA3690C817}" presName="invisiNode" presStyleLbl="node1" presStyleIdx="2" presStyleCnt="3"/>
      <dgm:spPr/>
    </dgm:pt>
    <dgm:pt modelId="{43DD86CB-013E-4FE7-8388-7B198C0E3953}" type="pres">
      <dgm:prSet presAssocID="{1DF675F1-8D36-4824-87DF-15EA3690C817}" presName="imagNode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30373628-E31A-4F91-8BA7-6409F09650C6}" type="presOf" srcId="{F553793F-7935-4F94-8202-E9653FE3258E}" destId="{6B188A11-4FC2-4C5A-BF91-A08AE2A7424B}" srcOrd="0" destOrd="0" presId="urn:microsoft.com/office/officeart/2005/8/layout/hList7"/>
    <dgm:cxn modelId="{2C45CC4E-BB1E-4714-916C-584B9746BC33}" srcId="{F553793F-7935-4F94-8202-E9653FE3258E}" destId="{356FA302-800B-4CFA-800A-34581663432E}" srcOrd="1" destOrd="0" parTransId="{C5378EDA-93C3-4D85-A07C-204A13E75929}" sibTransId="{1B90F9DB-C729-41E4-BB9C-22C5C0E5D435}"/>
    <dgm:cxn modelId="{BD39F000-D023-4610-96B2-335F8F363E75}" type="presOf" srcId="{D5CEA0FB-C64A-498A-B112-372E40437813}" destId="{3E6C3853-64FB-48C0-AE52-8BCA99B39794}" srcOrd="0" destOrd="0" presId="urn:microsoft.com/office/officeart/2005/8/layout/hList7"/>
    <dgm:cxn modelId="{C8D59043-0225-44C2-89B1-FF8968B831F9}" srcId="{F553793F-7935-4F94-8202-E9653FE3258E}" destId="{D5CEA0FB-C64A-498A-B112-372E40437813}" srcOrd="0" destOrd="0" parTransId="{929095BE-8C72-45DB-ACBE-E8E2C156C698}" sibTransId="{2D6D26EB-53C1-41DA-AE8B-0422E0AE1269}"/>
    <dgm:cxn modelId="{85EF56BD-0945-4BDF-A7BE-98F4F31677CD}" type="presOf" srcId="{1DF675F1-8D36-4824-87DF-15EA3690C817}" destId="{76DE08AC-7694-40D9-B6A2-853D851DD708}" srcOrd="0" destOrd="0" presId="urn:microsoft.com/office/officeart/2005/8/layout/hList7"/>
    <dgm:cxn modelId="{77227661-75EE-48BA-B415-FEB877E8621B}" type="presOf" srcId="{D5CEA0FB-C64A-498A-B112-372E40437813}" destId="{1FB26009-8085-4562-BD22-9B82D3BA6D71}" srcOrd="1" destOrd="0" presId="urn:microsoft.com/office/officeart/2005/8/layout/hList7"/>
    <dgm:cxn modelId="{B3BAC29F-9528-4F8E-AB08-4A6AA0C829A6}" type="presOf" srcId="{2D6D26EB-53C1-41DA-AE8B-0422E0AE1269}" destId="{A222841C-725C-4DA9-A490-91372DEA397D}" srcOrd="0" destOrd="0" presId="urn:microsoft.com/office/officeart/2005/8/layout/hList7"/>
    <dgm:cxn modelId="{2DF78535-83DA-4520-A24D-FE6FCA7F0DC7}" type="presOf" srcId="{356FA302-800B-4CFA-800A-34581663432E}" destId="{11AA6EFD-FD6B-4125-BD55-23ECDB5191C8}" srcOrd="0" destOrd="0" presId="urn:microsoft.com/office/officeart/2005/8/layout/hList7"/>
    <dgm:cxn modelId="{A2D2FC24-6640-4C39-A84B-5F23E6E3A034}" srcId="{F553793F-7935-4F94-8202-E9653FE3258E}" destId="{1DF675F1-8D36-4824-87DF-15EA3690C817}" srcOrd="2" destOrd="0" parTransId="{E9A912D6-46DC-47F0-9B5B-DBEA91FC1046}" sibTransId="{EB42E8D3-C6A8-4885-9B6A-C3843973E948}"/>
    <dgm:cxn modelId="{1565E724-B90A-4581-A992-A3E29D4224B1}" type="presOf" srcId="{1DF675F1-8D36-4824-87DF-15EA3690C817}" destId="{10766B8A-89C3-40FC-9317-2501C59A794B}" srcOrd="1" destOrd="0" presId="urn:microsoft.com/office/officeart/2005/8/layout/hList7"/>
    <dgm:cxn modelId="{90787208-9C7B-4761-B9E4-43FA5394AF30}" type="presOf" srcId="{1B90F9DB-C729-41E4-BB9C-22C5C0E5D435}" destId="{DCC78AB8-29BC-48A5-97F3-3D1E655289EA}" srcOrd="0" destOrd="0" presId="urn:microsoft.com/office/officeart/2005/8/layout/hList7"/>
    <dgm:cxn modelId="{3C15CCBB-8FED-4EF0-90ED-545778FE6FCF}" type="presOf" srcId="{356FA302-800B-4CFA-800A-34581663432E}" destId="{EDFB2C8F-466E-4883-B624-837AE355DECF}" srcOrd="1" destOrd="0" presId="urn:microsoft.com/office/officeart/2005/8/layout/hList7"/>
    <dgm:cxn modelId="{F36378EE-BF74-4070-A956-A826D271E22F}" type="presParOf" srcId="{6B188A11-4FC2-4C5A-BF91-A08AE2A7424B}" destId="{70073B51-49CE-4352-B8EE-57ED81EC8EE3}" srcOrd="0" destOrd="0" presId="urn:microsoft.com/office/officeart/2005/8/layout/hList7"/>
    <dgm:cxn modelId="{DD2147C5-9DE0-4F5B-8C57-222A514606F7}" type="presParOf" srcId="{6B188A11-4FC2-4C5A-BF91-A08AE2A7424B}" destId="{30DA9A65-6521-4342-809F-E03AACB2DEA3}" srcOrd="1" destOrd="0" presId="urn:microsoft.com/office/officeart/2005/8/layout/hList7"/>
    <dgm:cxn modelId="{7A410246-6173-42F2-AF61-2F39886870AA}" type="presParOf" srcId="{30DA9A65-6521-4342-809F-E03AACB2DEA3}" destId="{1C9EBCAB-29C3-4528-8011-F11E209D9902}" srcOrd="0" destOrd="0" presId="urn:microsoft.com/office/officeart/2005/8/layout/hList7"/>
    <dgm:cxn modelId="{163F802F-D37F-4BD4-AEA5-453FF930074C}" type="presParOf" srcId="{1C9EBCAB-29C3-4528-8011-F11E209D9902}" destId="{3E6C3853-64FB-48C0-AE52-8BCA99B39794}" srcOrd="0" destOrd="0" presId="urn:microsoft.com/office/officeart/2005/8/layout/hList7"/>
    <dgm:cxn modelId="{488638E9-6FD6-4ADE-94BB-FC9AA542D05C}" type="presParOf" srcId="{1C9EBCAB-29C3-4528-8011-F11E209D9902}" destId="{1FB26009-8085-4562-BD22-9B82D3BA6D71}" srcOrd="1" destOrd="0" presId="urn:microsoft.com/office/officeart/2005/8/layout/hList7"/>
    <dgm:cxn modelId="{39F7ADE7-289D-49D9-874F-8C1DF1F9C203}" type="presParOf" srcId="{1C9EBCAB-29C3-4528-8011-F11E209D9902}" destId="{D1180995-BD35-4BEC-BBC8-F81DEBF8BAA3}" srcOrd="2" destOrd="0" presId="urn:microsoft.com/office/officeart/2005/8/layout/hList7"/>
    <dgm:cxn modelId="{AA6A840C-777E-484C-B642-7AA583C92B2A}" type="presParOf" srcId="{1C9EBCAB-29C3-4528-8011-F11E209D9902}" destId="{1BBDF3C6-9955-4C40-AB3E-BA63A56256C4}" srcOrd="3" destOrd="0" presId="urn:microsoft.com/office/officeart/2005/8/layout/hList7"/>
    <dgm:cxn modelId="{724BFC16-5695-4FD4-8B6E-48120E2EA75A}" type="presParOf" srcId="{30DA9A65-6521-4342-809F-E03AACB2DEA3}" destId="{A222841C-725C-4DA9-A490-91372DEA397D}" srcOrd="1" destOrd="0" presId="urn:microsoft.com/office/officeart/2005/8/layout/hList7"/>
    <dgm:cxn modelId="{F4C7BD56-1671-479F-B9AD-ECBC18B08767}" type="presParOf" srcId="{30DA9A65-6521-4342-809F-E03AACB2DEA3}" destId="{39F78D78-C04B-4C0A-9CE4-DFBAE28FAA14}" srcOrd="2" destOrd="0" presId="urn:microsoft.com/office/officeart/2005/8/layout/hList7"/>
    <dgm:cxn modelId="{822CF5D2-C423-4A56-94A2-0571E646A486}" type="presParOf" srcId="{39F78D78-C04B-4C0A-9CE4-DFBAE28FAA14}" destId="{11AA6EFD-FD6B-4125-BD55-23ECDB5191C8}" srcOrd="0" destOrd="0" presId="urn:microsoft.com/office/officeart/2005/8/layout/hList7"/>
    <dgm:cxn modelId="{7496CDD2-132C-4FFD-99A1-A50D55718728}" type="presParOf" srcId="{39F78D78-C04B-4C0A-9CE4-DFBAE28FAA14}" destId="{EDFB2C8F-466E-4883-B624-837AE355DECF}" srcOrd="1" destOrd="0" presId="urn:microsoft.com/office/officeart/2005/8/layout/hList7"/>
    <dgm:cxn modelId="{F844F990-9C90-4A13-A9F6-7254FBEF73E2}" type="presParOf" srcId="{39F78D78-C04B-4C0A-9CE4-DFBAE28FAA14}" destId="{A4A20968-88CF-4B34-BAA1-1E97099BB062}" srcOrd="2" destOrd="0" presId="urn:microsoft.com/office/officeart/2005/8/layout/hList7"/>
    <dgm:cxn modelId="{CA5098AA-48A1-45DA-AD58-E9C90236914F}" type="presParOf" srcId="{39F78D78-C04B-4C0A-9CE4-DFBAE28FAA14}" destId="{2E1D3200-4F83-4E9B-B8E5-B9706FB5D34D}" srcOrd="3" destOrd="0" presId="urn:microsoft.com/office/officeart/2005/8/layout/hList7"/>
    <dgm:cxn modelId="{706460F1-3958-4609-AD3F-E1F3EC861CBA}" type="presParOf" srcId="{30DA9A65-6521-4342-809F-E03AACB2DEA3}" destId="{DCC78AB8-29BC-48A5-97F3-3D1E655289EA}" srcOrd="3" destOrd="0" presId="urn:microsoft.com/office/officeart/2005/8/layout/hList7"/>
    <dgm:cxn modelId="{04223E78-9DC8-4C84-831D-9E4C28C1A790}" type="presParOf" srcId="{30DA9A65-6521-4342-809F-E03AACB2DEA3}" destId="{F35708AE-AF35-48C7-8B1A-0CB6C829A71F}" srcOrd="4" destOrd="0" presId="urn:microsoft.com/office/officeart/2005/8/layout/hList7"/>
    <dgm:cxn modelId="{1878D71C-82C6-4E35-AAD2-386FFB4A1C5F}" type="presParOf" srcId="{F35708AE-AF35-48C7-8B1A-0CB6C829A71F}" destId="{76DE08AC-7694-40D9-B6A2-853D851DD708}" srcOrd="0" destOrd="0" presId="urn:microsoft.com/office/officeart/2005/8/layout/hList7"/>
    <dgm:cxn modelId="{E3F6F019-BA32-43DF-8D7E-8645FB8934E4}" type="presParOf" srcId="{F35708AE-AF35-48C7-8B1A-0CB6C829A71F}" destId="{10766B8A-89C3-40FC-9317-2501C59A794B}" srcOrd="1" destOrd="0" presId="urn:microsoft.com/office/officeart/2005/8/layout/hList7"/>
    <dgm:cxn modelId="{2046AECD-8CF2-4DB2-966A-05771B1F429D}" type="presParOf" srcId="{F35708AE-AF35-48C7-8B1A-0CB6C829A71F}" destId="{4D2B54B6-2C8B-4824-B5EA-D6EDA3A183B4}" srcOrd="2" destOrd="0" presId="urn:microsoft.com/office/officeart/2005/8/layout/hList7"/>
    <dgm:cxn modelId="{31068BD1-1C8B-496E-B2B3-F484A66FE374}" type="presParOf" srcId="{F35708AE-AF35-48C7-8B1A-0CB6C829A71F}" destId="{43DD86CB-013E-4FE7-8388-7B198C0E395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F5CCB2-53DC-414B-8029-FD53E8EB3DE3}" type="doc">
      <dgm:prSet loTypeId="urn:microsoft.com/office/officeart/2005/8/layout/matrix1" loCatId="matrix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CF6972A-A8FC-4AED-AECD-4354B5F9CCD4}">
      <dgm:prSet phldrT="[Текст]" custT="1"/>
      <dgm:spPr/>
      <dgm:t>
        <a:bodyPr/>
        <a:lstStyle/>
        <a:p>
          <a:endParaRPr lang="ru-RU" sz="2200" b="1" dirty="0"/>
        </a:p>
      </dgm:t>
    </dgm:pt>
    <dgm:pt modelId="{C3E225A7-C6A3-4FDD-9EC0-405E814C0A95}" type="parTrans" cxnId="{F882F695-8EC8-4A7E-A19D-4144DE917606}">
      <dgm:prSet/>
      <dgm:spPr/>
      <dgm:t>
        <a:bodyPr/>
        <a:lstStyle/>
        <a:p>
          <a:endParaRPr lang="ru-RU"/>
        </a:p>
      </dgm:t>
    </dgm:pt>
    <dgm:pt modelId="{E1780A3C-048F-4042-863F-D473DA02184A}" type="sibTrans" cxnId="{F882F695-8EC8-4A7E-A19D-4144DE917606}">
      <dgm:prSet/>
      <dgm:spPr/>
      <dgm:t>
        <a:bodyPr/>
        <a:lstStyle/>
        <a:p>
          <a:endParaRPr lang="ru-RU"/>
        </a:p>
      </dgm:t>
    </dgm:pt>
    <dgm:pt modelId="{7E4BBB00-6D70-4D30-9965-02BABCF33D9E}">
      <dgm:prSet phldrT="[Текст]" custT="1"/>
      <dgm:spPr/>
      <dgm:t>
        <a:bodyPr/>
        <a:lstStyle/>
        <a:p>
          <a:r>
            <a: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МП «Развитие муниципальной службы» </a:t>
          </a:r>
          <a:r>
            <a: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110,95 тыс.руб.</a:t>
          </a:r>
          <a:endParaRPr lang="ru-RU" sz="2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60A7E4B-BD5E-40B0-9C96-3234BA09F94A}" type="parTrans" cxnId="{D832D168-BB3F-44EE-BC10-47E1F2CE0BDA}">
      <dgm:prSet/>
      <dgm:spPr/>
      <dgm:t>
        <a:bodyPr/>
        <a:lstStyle/>
        <a:p>
          <a:endParaRPr lang="ru-RU"/>
        </a:p>
      </dgm:t>
    </dgm:pt>
    <dgm:pt modelId="{E48240D5-ED30-4C67-9140-D5611C49377B}" type="sibTrans" cxnId="{D832D168-BB3F-44EE-BC10-47E1F2CE0BDA}">
      <dgm:prSet/>
      <dgm:spPr/>
      <dgm:t>
        <a:bodyPr/>
        <a:lstStyle/>
        <a:p>
          <a:endParaRPr lang="ru-RU"/>
        </a:p>
      </dgm:t>
    </dgm:pt>
    <dgm:pt modelId="{3B79FF61-E871-40ED-9FF1-F8648475E698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МП «Поддержка общественных объединений и некоммерческих организаций» – 109 тыс.руб.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695620-3EE2-4B18-9D6B-6AA2FB46BC3F}" type="parTrans" cxnId="{6156804F-6FDB-4CC3-8DDD-F6D0F2A8A50D}">
      <dgm:prSet/>
      <dgm:spPr/>
      <dgm:t>
        <a:bodyPr/>
        <a:lstStyle/>
        <a:p>
          <a:endParaRPr lang="ru-RU"/>
        </a:p>
      </dgm:t>
    </dgm:pt>
    <dgm:pt modelId="{1DF9BEED-FA82-4949-A7E2-60F2817D7609}" type="sibTrans" cxnId="{6156804F-6FDB-4CC3-8DDD-F6D0F2A8A50D}">
      <dgm:prSet/>
      <dgm:spPr/>
      <dgm:t>
        <a:bodyPr/>
        <a:lstStyle/>
        <a:p>
          <a:endParaRPr lang="ru-RU"/>
        </a:p>
      </dgm:t>
    </dgm:pt>
    <dgm:pt modelId="{17BFABA4-DBEE-4467-829E-602372976271}">
      <dgm:prSet phldrT="[Текст]" custT="1"/>
      <dgm:spPr/>
      <dgm:t>
        <a:bodyPr/>
        <a:lstStyle/>
        <a:p>
          <a:r>
            <a: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МП «Предупреждение коррупции» – 9,89 тыс.руб.</a:t>
          </a:r>
          <a:endParaRPr lang="ru-RU" sz="2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2C87CDC-F3E7-4897-B3E7-54F38E18D822}" type="parTrans" cxnId="{1ECF33F0-00EB-4840-9E12-F1CEC4E5F102}">
      <dgm:prSet/>
      <dgm:spPr/>
      <dgm:t>
        <a:bodyPr/>
        <a:lstStyle/>
        <a:p>
          <a:endParaRPr lang="ru-RU"/>
        </a:p>
      </dgm:t>
    </dgm:pt>
    <dgm:pt modelId="{A1D1B370-8DF5-477E-B44A-F4CFF063AD7F}" type="sibTrans" cxnId="{1ECF33F0-00EB-4840-9E12-F1CEC4E5F102}">
      <dgm:prSet/>
      <dgm:spPr/>
      <dgm:t>
        <a:bodyPr/>
        <a:lstStyle/>
        <a:p>
          <a:endParaRPr lang="ru-RU"/>
        </a:p>
      </dgm:t>
    </dgm:pt>
    <dgm:pt modelId="{0A877B1C-1C12-4436-85E8-BABFD6FFC7FD}">
      <dgm:prSet phldrT="[Текст]" custT="1"/>
      <dgm:spPr/>
      <dgm:t>
        <a:bodyPr/>
        <a:lstStyle/>
        <a:p>
          <a:r>
            <a: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МП  «Поддержка и развитие средств массовой информации» – 1788,4 тыс.руб.</a:t>
          </a:r>
          <a:endParaRPr lang="ru-RU" sz="24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59FAE60-FC44-40B3-A1D7-099E456504D8}" type="parTrans" cxnId="{E6A3DE00-42D0-406D-AC42-8F19ADDD0EA1}">
      <dgm:prSet/>
      <dgm:spPr/>
      <dgm:t>
        <a:bodyPr/>
        <a:lstStyle/>
        <a:p>
          <a:endParaRPr lang="ru-RU"/>
        </a:p>
      </dgm:t>
    </dgm:pt>
    <dgm:pt modelId="{F7DC9246-39CC-4A19-A533-14845B4AE303}" type="sibTrans" cxnId="{E6A3DE00-42D0-406D-AC42-8F19ADDD0EA1}">
      <dgm:prSet/>
      <dgm:spPr/>
      <dgm:t>
        <a:bodyPr/>
        <a:lstStyle/>
        <a:p>
          <a:endParaRPr lang="ru-RU"/>
        </a:p>
      </dgm:t>
    </dgm:pt>
    <dgm:pt modelId="{675A0661-019A-4626-BD2C-136E6C93C7A9}">
      <dgm:prSet phldrT="[Текст]"/>
      <dgm:spPr/>
      <dgm:t>
        <a:bodyPr/>
        <a:lstStyle/>
        <a:p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54A8621-B04F-485A-A225-478132D85979}" type="parTrans" cxnId="{FEDC4CD8-CF2A-459B-83DA-E55B74F49C4F}">
      <dgm:prSet/>
      <dgm:spPr/>
      <dgm:t>
        <a:bodyPr/>
        <a:lstStyle/>
        <a:p>
          <a:endParaRPr lang="ru-RU"/>
        </a:p>
      </dgm:t>
    </dgm:pt>
    <dgm:pt modelId="{6822B0EF-F341-4CC9-9982-30A45EA1D1FC}" type="sibTrans" cxnId="{FEDC4CD8-CF2A-459B-83DA-E55B74F49C4F}">
      <dgm:prSet/>
      <dgm:spPr/>
      <dgm:t>
        <a:bodyPr/>
        <a:lstStyle/>
        <a:p>
          <a:endParaRPr lang="ru-RU"/>
        </a:p>
      </dgm:t>
    </dgm:pt>
    <dgm:pt modelId="{086DD2EE-9BDD-4357-8605-66D0D90363F3}" type="pres">
      <dgm:prSet presAssocID="{BFF5CCB2-53DC-414B-8029-FD53E8EB3DE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364A199-C6CF-4A12-A4E2-6F055CBC01C5}" type="pres">
      <dgm:prSet presAssocID="{BFF5CCB2-53DC-414B-8029-FD53E8EB3DE3}" presName="matrix" presStyleCnt="0"/>
      <dgm:spPr/>
      <dgm:t>
        <a:bodyPr/>
        <a:lstStyle/>
        <a:p>
          <a:endParaRPr lang="ru-RU"/>
        </a:p>
      </dgm:t>
    </dgm:pt>
    <dgm:pt modelId="{5E34C5CE-B670-41EF-8951-AE8F88966DF0}" type="pres">
      <dgm:prSet presAssocID="{BFF5CCB2-53DC-414B-8029-FD53E8EB3DE3}" presName="tile1" presStyleLbl="node1" presStyleIdx="0" presStyleCnt="4"/>
      <dgm:spPr/>
      <dgm:t>
        <a:bodyPr/>
        <a:lstStyle/>
        <a:p>
          <a:endParaRPr lang="ru-RU"/>
        </a:p>
      </dgm:t>
    </dgm:pt>
    <dgm:pt modelId="{0C6019A1-738C-47CE-BFC0-62BEA842D14E}" type="pres">
      <dgm:prSet presAssocID="{BFF5CCB2-53DC-414B-8029-FD53E8EB3DE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6AA309-D6C9-4633-9FB5-65AB098E2854}" type="pres">
      <dgm:prSet presAssocID="{BFF5CCB2-53DC-414B-8029-FD53E8EB3DE3}" presName="tile2" presStyleLbl="node1" presStyleIdx="1" presStyleCnt="4"/>
      <dgm:spPr/>
      <dgm:t>
        <a:bodyPr/>
        <a:lstStyle/>
        <a:p>
          <a:endParaRPr lang="ru-RU"/>
        </a:p>
      </dgm:t>
    </dgm:pt>
    <dgm:pt modelId="{00E6D899-1617-4883-A852-6B6EAF80F462}" type="pres">
      <dgm:prSet presAssocID="{BFF5CCB2-53DC-414B-8029-FD53E8EB3DE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6DCD5E7-9994-48CB-B666-7716E2B751F7}" type="pres">
      <dgm:prSet presAssocID="{BFF5CCB2-53DC-414B-8029-FD53E8EB3DE3}" presName="tile3" presStyleLbl="node1" presStyleIdx="2" presStyleCnt="4"/>
      <dgm:spPr/>
      <dgm:t>
        <a:bodyPr/>
        <a:lstStyle/>
        <a:p>
          <a:endParaRPr lang="ru-RU"/>
        </a:p>
      </dgm:t>
    </dgm:pt>
    <dgm:pt modelId="{ECE40D25-4466-4ADE-A0AF-63A5DA46886F}" type="pres">
      <dgm:prSet presAssocID="{BFF5CCB2-53DC-414B-8029-FD53E8EB3DE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4D63B7-9CB4-46A9-94CF-57CDB95359EF}" type="pres">
      <dgm:prSet presAssocID="{BFF5CCB2-53DC-414B-8029-FD53E8EB3DE3}" presName="tile4" presStyleLbl="node1" presStyleIdx="3" presStyleCnt="4"/>
      <dgm:spPr/>
      <dgm:t>
        <a:bodyPr/>
        <a:lstStyle/>
        <a:p>
          <a:endParaRPr lang="ru-RU"/>
        </a:p>
      </dgm:t>
    </dgm:pt>
    <dgm:pt modelId="{DA32E832-605D-4157-BAF1-5BE1BDBE7F38}" type="pres">
      <dgm:prSet presAssocID="{BFF5CCB2-53DC-414B-8029-FD53E8EB3DE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4D68E9-A908-4DF5-B113-A03193033FB4}" type="pres">
      <dgm:prSet presAssocID="{BFF5CCB2-53DC-414B-8029-FD53E8EB3DE3}" presName="centerTile" presStyleLbl="fgShp" presStyleIdx="0" presStyleCnt="1" custLinFactNeighborX="417" custLinFactNeighborY="316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A3BC6FC9-40D1-43EE-9444-8BCDFC9D741F}" type="presOf" srcId="{0A877B1C-1C12-4436-85E8-BABFD6FFC7FD}" destId="{114D63B7-9CB4-46A9-94CF-57CDB95359EF}" srcOrd="0" destOrd="0" presId="urn:microsoft.com/office/officeart/2005/8/layout/matrix1"/>
    <dgm:cxn modelId="{E6A3DE00-42D0-406D-AC42-8F19ADDD0EA1}" srcId="{2CF6972A-A8FC-4AED-AECD-4354B5F9CCD4}" destId="{0A877B1C-1C12-4436-85E8-BABFD6FFC7FD}" srcOrd="3" destOrd="0" parTransId="{B59FAE60-FC44-40B3-A1D7-099E456504D8}" sibTransId="{F7DC9246-39CC-4A19-A533-14845B4AE303}"/>
    <dgm:cxn modelId="{F882F695-8EC8-4A7E-A19D-4144DE917606}" srcId="{BFF5CCB2-53DC-414B-8029-FD53E8EB3DE3}" destId="{2CF6972A-A8FC-4AED-AECD-4354B5F9CCD4}" srcOrd="0" destOrd="0" parTransId="{C3E225A7-C6A3-4FDD-9EC0-405E814C0A95}" sibTransId="{E1780A3C-048F-4042-863F-D473DA02184A}"/>
    <dgm:cxn modelId="{FEDC4CD8-CF2A-459B-83DA-E55B74F49C4F}" srcId="{2CF6972A-A8FC-4AED-AECD-4354B5F9CCD4}" destId="{675A0661-019A-4626-BD2C-136E6C93C7A9}" srcOrd="4" destOrd="0" parTransId="{954A8621-B04F-485A-A225-478132D85979}" sibTransId="{6822B0EF-F341-4CC9-9982-30A45EA1D1FC}"/>
    <dgm:cxn modelId="{E45F743F-CD2C-4994-8E7F-51A84CB293EB}" type="presOf" srcId="{7E4BBB00-6D70-4D30-9965-02BABCF33D9E}" destId="{0C6019A1-738C-47CE-BFC0-62BEA842D14E}" srcOrd="1" destOrd="0" presId="urn:microsoft.com/office/officeart/2005/8/layout/matrix1"/>
    <dgm:cxn modelId="{E144C3DB-948D-4B8A-A6D9-2A1CBBD1507D}" type="presOf" srcId="{17BFABA4-DBEE-4467-829E-602372976271}" destId="{86DCD5E7-9994-48CB-B666-7716E2B751F7}" srcOrd="0" destOrd="0" presId="urn:microsoft.com/office/officeart/2005/8/layout/matrix1"/>
    <dgm:cxn modelId="{B3372CEF-15E2-4DA0-93C1-6AB7925BF326}" type="presOf" srcId="{3B79FF61-E871-40ED-9FF1-F8648475E698}" destId="{906AA309-D6C9-4633-9FB5-65AB098E2854}" srcOrd="0" destOrd="0" presId="urn:microsoft.com/office/officeart/2005/8/layout/matrix1"/>
    <dgm:cxn modelId="{61EC74C7-CD51-4657-8AAE-665A212042CB}" type="presOf" srcId="{BFF5CCB2-53DC-414B-8029-FD53E8EB3DE3}" destId="{086DD2EE-9BDD-4357-8605-66D0D90363F3}" srcOrd="0" destOrd="0" presId="urn:microsoft.com/office/officeart/2005/8/layout/matrix1"/>
    <dgm:cxn modelId="{0FE9614A-A120-48C8-BA81-3DC71DD55AD1}" type="presOf" srcId="{0A877B1C-1C12-4436-85E8-BABFD6FFC7FD}" destId="{DA32E832-605D-4157-BAF1-5BE1BDBE7F38}" srcOrd="1" destOrd="0" presId="urn:microsoft.com/office/officeart/2005/8/layout/matrix1"/>
    <dgm:cxn modelId="{1865A5C4-C952-49EC-98C0-8B3D54DCD477}" type="presOf" srcId="{3B79FF61-E871-40ED-9FF1-F8648475E698}" destId="{00E6D899-1617-4883-A852-6B6EAF80F462}" srcOrd="1" destOrd="0" presId="urn:microsoft.com/office/officeart/2005/8/layout/matrix1"/>
    <dgm:cxn modelId="{6156804F-6FDB-4CC3-8DDD-F6D0F2A8A50D}" srcId="{2CF6972A-A8FC-4AED-AECD-4354B5F9CCD4}" destId="{3B79FF61-E871-40ED-9FF1-F8648475E698}" srcOrd="1" destOrd="0" parTransId="{03695620-3EE2-4B18-9D6B-6AA2FB46BC3F}" sibTransId="{1DF9BEED-FA82-4949-A7E2-60F2817D7609}"/>
    <dgm:cxn modelId="{D832D168-BB3F-44EE-BC10-47E1F2CE0BDA}" srcId="{2CF6972A-A8FC-4AED-AECD-4354B5F9CCD4}" destId="{7E4BBB00-6D70-4D30-9965-02BABCF33D9E}" srcOrd="0" destOrd="0" parTransId="{160A7E4B-BD5E-40B0-9C96-3234BA09F94A}" sibTransId="{E48240D5-ED30-4C67-9140-D5611C49377B}"/>
    <dgm:cxn modelId="{1142B437-C943-47EB-966E-6953F7630603}" type="presOf" srcId="{17BFABA4-DBEE-4467-829E-602372976271}" destId="{ECE40D25-4466-4ADE-A0AF-63A5DA46886F}" srcOrd="1" destOrd="0" presId="urn:microsoft.com/office/officeart/2005/8/layout/matrix1"/>
    <dgm:cxn modelId="{1ECF33F0-00EB-4840-9E12-F1CEC4E5F102}" srcId="{2CF6972A-A8FC-4AED-AECD-4354B5F9CCD4}" destId="{17BFABA4-DBEE-4467-829E-602372976271}" srcOrd="2" destOrd="0" parTransId="{22C87CDC-F3E7-4897-B3E7-54F38E18D822}" sibTransId="{A1D1B370-8DF5-477E-B44A-F4CFF063AD7F}"/>
    <dgm:cxn modelId="{2BE8188C-B4C1-4A97-873A-3BFCBB62F91F}" type="presOf" srcId="{2CF6972A-A8FC-4AED-AECD-4354B5F9CCD4}" destId="{754D68E9-A908-4DF5-B113-A03193033FB4}" srcOrd="0" destOrd="0" presId="urn:microsoft.com/office/officeart/2005/8/layout/matrix1"/>
    <dgm:cxn modelId="{41DBC4E6-D1BB-4DFC-8246-ECADDF25CA49}" type="presOf" srcId="{7E4BBB00-6D70-4D30-9965-02BABCF33D9E}" destId="{5E34C5CE-B670-41EF-8951-AE8F88966DF0}" srcOrd="0" destOrd="0" presId="urn:microsoft.com/office/officeart/2005/8/layout/matrix1"/>
    <dgm:cxn modelId="{C949419C-19D4-488B-82A6-FA7F9FA4879A}" type="presParOf" srcId="{086DD2EE-9BDD-4357-8605-66D0D90363F3}" destId="{1364A199-C6CF-4A12-A4E2-6F055CBC01C5}" srcOrd="0" destOrd="0" presId="urn:microsoft.com/office/officeart/2005/8/layout/matrix1"/>
    <dgm:cxn modelId="{D29A527C-E990-496B-82C0-45D9AC48F378}" type="presParOf" srcId="{1364A199-C6CF-4A12-A4E2-6F055CBC01C5}" destId="{5E34C5CE-B670-41EF-8951-AE8F88966DF0}" srcOrd="0" destOrd="0" presId="urn:microsoft.com/office/officeart/2005/8/layout/matrix1"/>
    <dgm:cxn modelId="{52067FEA-88D0-42A7-9B95-06D4B885DB69}" type="presParOf" srcId="{1364A199-C6CF-4A12-A4E2-6F055CBC01C5}" destId="{0C6019A1-738C-47CE-BFC0-62BEA842D14E}" srcOrd="1" destOrd="0" presId="urn:microsoft.com/office/officeart/2005/8/layout/matrix1"/>
    <dgm:cxn modelId="{55966453-5423-4C0C-A8AA-4E4C9F158F7B}" type="presParOf" srcId="{1364A199-C6CF-4A12-A4E2-6F055CBC01C5}" destId="{906AA309-D6C9-4633-9FB5-65AB098E2854}" srcOrd="2" destOrd="0" presId="urn:microsoft.com/office/officeart/2005/8/layout/matrix1"/>
    <dgm:cxn modelId="{73B8FA6A-3DB9-4CB4-A70A-9AEB7965E223}" type="presParOf" srcId="{1364A199-C6CF-4A12-A4E2-6F055CBC01C5}" destId="{00E6D899-1617-4883-A852-6B6EAF80F462}" srcOrd="3" destOrd="0" presId="urn:microsoft.com/office/officeart/2005/8/layout/matrix1"/>
    <dgm:cxn modelId="{17321DB0-8FA3-4246-83EF-F3940D8ECF3E}" type="presParOf" srcId="{1364A199-C6CF-4A12-A4E2-6F055CBC01C5}" destId="{86DCD5E7-9994-48CB-B666-7716E2B751F7}" srcOrd="4" destOrd="0" presId="urn:microsoft.com/office/officeart/2005/8/layout/matrix1"/>
    <dgm:cxn modelId="{FF001695-9650-4D49-B171-6EFD9520EFCA}" type="presParOf" srcId="{1364A199-C6CF-4A12-A4E2-6F055CBC01C5}" destId="{ECE40D25-4466-4ADE-A0AF-63A5DA46886F}" srcOrd="5" destOrd="0" presId="urn:microsoft.com/office/officeart/2005/8/layout/matrix1"/>
    <dgm:cxn modelId="{57CF0F17-DDBC-4936-ACFB-8A2B371A7909}" type="presParOf" srcId="{1364A199-C6CF-4A12-A4E2-6F055CBC01C5}" destId="{114D63B7-9CB4-46A9-94CF-57CDB95359EF}" srcOrd="6" destOrd="0" presId="urn:microsoft.com/office/officeart/2005/8/layout/matrix1"/>
    <dgm:cxn modelId="{FA8A2A57-F819-4C69-82B2-55D68CB18A56}" type="presParOf" srcId="{1364A199-C6CF-4A12-A4E2-6F055CBC01C5}" destId="{DA32E832-605D-4157-BAF1-5BE1BDBE7F38}" srcOrd="7" destOrd="0" presId="urn:microsoft.com/office/officeart/2005/8/layout/matrix1"/>
    <dgm:cxn modelId="{B1875D5C-6F9F-4B65-A9F8-B2E61BCD91DE}" type="presParOf" srcId="{086DD2EE-9BDD-4357-8605-66D0D90363F3}" destId="{754D68E9-A908-4DF5-B113-A03193033FB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A9923A6-96EB-4E0C-9B0E-23D0F63D65E7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4736F2-9AB2-4937-9D70-116D1C91388E}">
      <dgm:prSet phldrT="[Текст]" custT="1"/>
      <dgm:spPr/>
      <dgm:t>
        <a:bodyPr/>
        <a:lstStyle/>
        <a:p>
          <a:r>
            <a:rPr lang="ru-RU" sz="2100" dirty="0" smtClean="0"/>
            <a:t>МП «Информатизация»  – </a:t>
          </a:r>
        </a:p>
        <a:p>
          <a:r>
            <a:rPr lang="ru-RU" sz="2100" dirty="0" smtClean="0"/>
            <a:t>2161,7 тыс.руб.</a:t>
          </a:r>
          <a:endParaRPr lang="ru-RU" sz="2100" dirty="0"/>
        </a:p>
      </dgm:t>
    </dgm:pt>
    <dgm:pt modelId="{3A99A69F-800E-4432-B1E2-82E56DD7E398}" type="parTrans" cxnId="{38D46D97-9B5C-4A4C-957C-1D418876A1F3}">
      <dgm:prSet/>
      <dgm:spPr/>
      <dgm:t>
        <a:bodyPr/>
        <a:lstStyle/>
        <a:p>
          <a:endParaRPr lang="ru-RU"/>
        </a:p>
      </dgm:t>
    </dgm:pt>
    <dgm:pt modelId="{31CDEC99-5198-4135-BBBC-0B06FAF841B0}" type="sibTrans" cxnId="{38D46D97-9B5C-4A4C-957C-1D418876A1F3}">
      <dgm:prSet/>
      <dgm:spPr/>
      <dgm:t>
        <a:bodyPr/>
        <a:lstStyle/>
        <a:p>
          <a:endParaRPr lang="ru-RU"/>
        </a:p>
      </dgm:t>
    </dgm:pt>
    <dgm:pt modelId="{B2D0A7C9-B4FF-44F0-800B-40658FB127EC}">
      <dgm:prSet phldrT="[Текст]" custT="1"/>
      <dgm:spPr/>
      <dgm:t>
        <a:bodyPr/>
        <a:lstStyle/>
        <a:p>
          <a:r>
            <a:rPr lang="ru-RU" sz="1500" dirty="0" smtClean="0"/>
            <a:t>Приобретение лицензионных прав на программное обеспечение (Гранд-Смета, 1С Бухгалтерия, Консультант+, Барс-Реестр, «Бюджет-КС»);</a:t>
          </a:r>
          <a:endParaRPr lang="ru-RU" sz="1500" dirty="0"/>
        </a:p>
      </dgm:t>
    </dgm:pt>
    <dgm:pt modelId="{D821C491-1B32-43EA-A154-57FC741D6736}" type="parTrans" cxnId="{A576F249-0AD9-4021-AB95-B2D7091A8007}">
      <dgm:prSet/>
      <dgm:spPr/>
      <dgm:t>
        <a:bodyPr/>
        <a:lstStyle/>
        <a:p>
          <a:endParaRPr lang="ru-RU"/>
        </a:p>
      </dgm:t>
    </dgm:pt>
    <dgm:pt modelId="{AB8A7B02-9E7A-4F88-9C61-5E64822C662A}" type="sibTrans" cxnId="{A576F249-0AD9-4021-AB95-B2D7091A8007}">
      <dgm:prSet/>
      <dgm:spPr/>
      <dgm:t>
        <a:bodyPr/>
        <a:lstStyle/>
        <a:p>
          <a:endParaRPr lang="ru-RU"/>
        </a:p>
      </dgm:t>
    </dgm:pt>
    <dgm:pt modelId="{DFA2F0A6-232C-47E2-90C3-0EF6A1B3BC8E}">
      <dgm:prSet phldrT="[Текст]"/>
      <dgm:spPr/>
      <dgm:t>
        <a:bodyPr/>
        <a:lstStyle/>
        <a:p>
          <a:r>
            <a:rPr lang="ru-RU" dirty="0" smtClean="0"/>
            <a:t>МП «Создание условий для эффективного использования муниципального имущества» – 1377,5 тыс.руб.</a:t>
          </a:r>
          <a:endParaRPr lang="ru-RU" dirty="0"/>
        </a:p>
      </dgm:t>
    </dgm:pt>
    <dgm:pt modelId="{CE43E275-56F2-4A05-9913-E3DFE1C79C51}" type="parTrans" cxnId="{8FF20811-1E01-4282-809A-00FFC8B18F28}">
      <dgm:prSet/>
      <dgm:spPr/>
      <dgm:t>
        <a:bodyPr/>
        <a:lstStyle/>
        <a:p>
          <a:endParaRPr lang="ru-RU"/>
        </a:p>
      </dgm:t>
    </dgm:pt>
    <dgm:pt modelId="{866DB6C0-21F3-495F-B867-5F531E19DCA1}" type="sibTrans" cxnId="{8FF20811-1E01-4282-809A-00FFC8B18F28}">
      <dgm:prSet/>
      <dgm:spPr/>
      <dgm:t>
        <a:bodyPr/>
        <a:lstStyle/>
        <a:p>
          <a:endParaRPr lang="ru-RU"/>
        </a:p>
      </dgm:t>
    </dgm:pt>
    <dgm:pt modelId="{969F278C-88C4-4FE9-8141-1E60858ACCE9}">
      <dgm:prSet phldrT="[Текст]" custT="1"/>
      <dgm:spPr/>
      <dgm:t>
        <a:bodyPr/>
        <a:lstStyle/>
        <a:p>
          <a:r>
            <a:rPr lang="ru-RU" sz="1500" dirty="0" smtClean="0"/>
            <a:t>оценка рыночной стоимости арендной платы, оценка рыночной стоимости приватизируемых объектов;</a:t>
          </a:r>
          <a:endParaRPr lang="ru-RU" sz="1500" dirty="0"/>
        </a:p>
      </dgm:t>
    </dgm:pt>
    <dgm:pt modelId="{72D6C77D-F41C-4991-B503-3D8EB64E7660}" type="parTrans" cxnId="{65036728-96EB-473E-8B4F-67DC1EC46D5C}">
      <dgm:prSet/>
      <dgm:spPr/>
      <dgm:t>
        <a:bodyPr/>
        <a:lstStyle/>
        <a:p>
          <a:endParaRPr lang="ru-RU"/>
        </a:p>
      </dgm:t>
    </dgm:pt>
    <dgm:pt modelId="{47BE243D-1D19-4C0D-887B-F46FAA0E4747}" type="sibTrans" cxnId="{65036728-96EB-473E-8B4F-67DC1EC46D5C}">
      <dgm:prSet/>
      <dgm:spPr/>
      <dgm:t>
        <a:bodyPr/>
        <a:lstStyle/>
        <a:p>
          <a:endParaRPr lang="ru-RU"/>
        </a:p>
      </dgm:t>
    </dgm:pt>
    <dgm:pt modelId="{1C6E467C-F88F-433F-BEAC-5B5EC90BEE87}">
      <dgm:prSet phldrT="[Текст]" custT="1"/>
      <dgm:spPr/>
      <dgm:t>
        <a:bodyPr/>
        <a:lstStyle/>
        <a:p>
          <a:r>
            <a:rPr lang="ru-RU" sz="1500" dirty="0" smtClean="0"/>
            <a:t>Монтаж локальной вычислительной сети;</a:t>
          </a:r>
          <a:endParaRPr lang="ru-RU" sz="1500" dirty="0"/>
        </a:p>
      </dgm:t>
    </dgm:pt>
    <dgm:pt modelId="{0FD896C8-4108-4C36-85C7-3EDDC256693C}" type="parTrans" cxnId="{71B0E8EF-6DB1-4207-B65A-BF0A0920CD81}">
      <dgm:prSet/>
      <dgm:spPr/>
      <dgm:t>
        <a:bodyPr/>
        <a:lstStyle/>
        <a:p>
          <a:endParaRPr lang="ru-RU"/>
        </a:p>
      </dgm:t>
    </dgm:pt>
    <dgm:pt modelId="{5CBACAEB-2543-4976-8C80-825596F7F605}" type="sibTrans" cxnId="{71B0E8EF-6DB1-4207-B65A-BF0A0920CD81}">
      <dgm:prSet/>
      <dgm:spPr/>
      <dgm:t>
        <a:bodyPr/>
        <a:lstStyle/>
        <a:p>
          <a:endParaRPr lang="ru-RU"/>
        </a:p>
      </dgm:t>
    </dgm:pt>
    <dgm:pt modelId="{EE723EAC-5B13-4411-AD43-73DE35E88153}">
      <dgm:prSet phldrT="[Текст]" custT="1"/>
      <dgm:spPr/>
      <dgm:t>
        <a:bodyPr/>
        <a:lstStyle/>
        <a:p>
          <a:r>
            <a:rPr lang="ru-RU" sz="1500" dirty="0" smtClean="0"/>
            <a:t>Приобретение запасных частей к оргтехнике.</a:t>
          </a:r>
          <a:endParaRPr lang="ru-RU" sz="1500" dirty="0"/>
        </a:p>
      </dgm:t>
    </dgm:pt>
    <dgm:pt modelId="{B943663C-2B43-49C4-9A89-7CE833C53D23}" type="parTrans" cxnId="{24639C67-8067-4C8C-A141-977822015D70}">
      <dgm:prSet/>
      <dgm:spPr/>
      <dgm:t>
        <a:bodyPr/>
        <a:lstStyle/>
        <a:p>
          <a:endParaRPr lang="ru-RU"/>
        </a:p>
      </dgm:t>
    </dgm:pt>
    <dgm:pt modelId="{BE6CEEE5-2313-47DB-9A1B-C7D9E43A6279}" type="sibTrans" cxnId="{24639C67-8067-4C8C-A141-977822015D70}">
      <dgm:prSet/>
      <dgm:spPr/>
      <dgm:t>
        <a:bodyPr/>
        <a:lstStyle/>
        <a:p>
          <a:endParaRPr lang="ru-RU"/>
        </a:p>
      </dgm:t>
    </dgm:pt>
    <dgm:pt modelId="{7464C50A-DCCB-4670-9009-A418DDA080D1}">
      <dgm:prSet phldrT="[Текст]" custT="1"/>
      <dgm:spPr/>
      <dgm:t>
        <a:bodyPr/>
        <a:lstStyle/>
        <a:p>
          <a:r>
            <a:rPr lang="ru-RU" sz="1500" dirty="0" smtClean="0"/>
            <a:t>инвентаризация объектов ЖКХ ;</a:t>
          </a:r>
          <a:endParaRPr lang="ru-RU" sz="1500" dirty="0"/>
        </a:p>
      </dgm:t>
    </dgm:pt>
    <dgm:pt modelId="{8FB89D46-91E8-406D-A3D2-4CD619C745BB}" type="parTrans" cxnId="{261802EF-FED3-42FA-988C-BDA060CADB10}">
      <dgm:prSet/>
      <dgm:spPr/>
      <dgm:t>
        <a:bodyPr/>
        <a:lstStyle/>
        <a:p>
          <a:endParaRPr lang="ru-RU"/>
        </a:p>
      </dgm:t>
    </dgm:pt>
    <dgm:pt modelId="{F9055A5B-053B-48EA-8EE7-6640CC512B11}" type="sibTrans" cxnId="{261802EF-FED3-42FA-988C-BDA060CADB10}">
      <dgm:prSet/>
      <dgm:spPr/>
      <dgm:t>
        <a:bodyPr/>
        <a:lstStyle/>
        <a:p>
          <a:endParaRPr lang="ru-RU"/>
        </a:p>
      </dgm:t>
    </dgm:pt>
    <dgm:pt modelId="{6771A257-A551-48E7-A400-F8A478D8B755}">
      <dgm:prSet phldrT="[Текст]" custT="1"/>
      <dgm:spPr/>
      <dgm:t>
        <a:bodyPr/>
        <a:lstStyle/>
        <a:p>
          <a:r>
            <a:rPr lang="ru-RU" sz="1500" dirty="0" smtClean="0"/>
            <a:t>межевание и поставка на кадастровый учет земельных участков.</a:t>
          </a:r>
          <a:endParaRPr lang="ru-RU" sz="1500" dirty="0"/>
        </a:p>
      </dgm:t>
    </dgm:pt>
    <dgm:pt modelId="{78D8C6DF-1D5F-483C-A1BD-BFB27D5F1512}" type="parTrans" cxnId="{6B733EA3-40CC-49A3-9634-EC5AD73895A3}">
      <dgm:prSet/>
      <dgm:spPr/>
      <dgm:t>
        <a:bodyPr/>
        <a:lstStyle/>
        <a:p>
          <a:endParaRPr lang="ru-RU"/>
        </a:p>
      </dgm:t>
    </dgm:pt>
    <dgm:pt modelId="{07E8ABAA-CD5F-4C89-9F2E-769605AB14E5}" type="sibTrans" cxnId="{6B733EA3-40CC-49A3-9634-EC5AD73895A3}">
      <dgm:prSet/>
      <dgm:spPr/>
      <dgm:t>
        <a:bodyPr/>
        <a:lstStyle/>
        <a:p>
          <a:endParaRPr lang="ru-RU"/>
        </a:p>
      </dgm:t>
    </dgm:pt>
    <dgm:pt modelId="{8084752A-A0D4-418D-B282-A3978E265FB6}" type="pres">
      <dgm:prSet presAssocID="{DA9923A6-96EB-4E0C-9B0E-23D0F63D65E7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1128346-7D7B-4C0A-B118-F3D4959C7059}" type="pres">
      <dgm:prSet presAssocID="{5D4736F2-9AB2-4937-9D70-116D1C91388E}" presName="linNode" presStyleCnt="0"/>
      <dgm:spPr/>
    </dgm:pt>
    <dgm:pt modelId="{0348D2BC-82AA-46BC-ACA0-7DA3BFFC547D}" type="pres">
      <dgm:prSet presAssocID="{5D4736F2-9AB2-4937-9D70-116D1C91388E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D7908D-AD7E-4FF8-88AC-41A925CF8776}" type="pres">
      <dgm:prSet presAssocID="{5D4736F2-9AB2-4937-9D70-116D1C91388E}" presName="childShp" presStyleLbl="bgAccFollowNode1" presStyleIdx="0" presStyleCnt="2" custScaleY="1174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15AE89-31BA-4BDD-B4A1-585A617F9208}" type="pres">
      <dgm:prSet presAssocID="{31CDEC99-5198-4135-BBBC-0B06FAF841B0}" presName="spacing" presStyleCnt="0"/>
      <dgm:spPr/>
    </dgm:pt>
    <dgm:pt modelId="{249E2531-5CEE-4F1A-B1DA-1DFE93F5A466}" type="pres">
      <dgm:prSet presAssocID="{DFA2F0A6-232C-47E2-90C3-0EF6A1B3BC8E}" presName="linNode" presStyleCnt="0"/>
      <dgm:spPr/>
    </dgm:pt>
    <dgm:pt modelId="{D44CA052-77C1-45B8-A9DA-9028CD657932}" type="pres">
      <dgm:prSet presAssocID="{DFA2F0A6-232C-47E2-90C3-0EF6A1B3BC8E}" presName="parentShp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1D9116-3B3E-4102-882E-7E4225377741}" type="pres">
      <dgm:prSet presAssocID="{DFA2F0A6-232C-47E2-90C3-0EF6A1B3BC8E}" presName="childShp" presStyleLbl="bgAccFollowNode1" presStyleIdx="1" presStyleCnt="2" custScaleY="1193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ED6B9E6-5F83-4E55-A87C-A8322D85F1F9}" type="presOf" srcId="{DFA2F0A6-232C-47E2-90C3-0EF6A1B3BC8E}" destId="{D44CA052-77C1-45B8-A9DA-9028CD657932}" srcOrd="0" destOrd="0" presId="urn:microsoft.com/office/officeart/2005/8/layout/vList6"/>
    <dgm:cxn modelId="{E8227E46-C4F4-4054-A8E1-4C229039C284}" type="presOf" srcId="{EE723EAC-5B13-4411-AD43-73DE35E88153}" destId="{EDD7908D-AD7E-4FF8-88AC-41A925CF8776}" srcOrd="0" destOrd="2" presId="urn:microsoft.com/office/officeart/2005/8/layout/vList6"/>
    <dgm:cxn modelId="{71B0E8EF-6DB1-4207-B65A-BF0A0920CD81}" srcId="{5D4736F2-9AB2-4937-9D70-116D1C91388E}" destId="{1C6E467C-F88F-433F-BEAC-5B5EC90BEE87}" srcOrd="1" destOrd="0" parTransId="{0FD896C8-4108-4C36-85C7-3EDDC256693C}" sibTransId="{5CBACAEB-2543-4976-8C80-825596F7F605}"/>
    <dgm:cxn modelId="{8FF20811-1E01-4282-809A-00FFC8B18F28}" srcId="{DA9923A6-96EB-4E0C-9B0E-23D0F63D65E7}" destId="{DFA2F0A6-232C-47E2-90C3-0EF6A1B3BC8E}" srcOrd="1" destOrd="0" parTransId="{CE43E275-56F2-4A05-9913-E3DFE1C79C51}" sibTransId="{866DB6C0-21F3-495F-B867-5F531E19DCA1}"/>
    <dgm:cxn modelId="{72C117FD-AF0E-4376-9C39-B8ED398BE2E1}" type="presOf" srcId="{5D4736F2-9AB2-4937-9D70-116D1C91388E}" destId="{0348D2BC-82AA-46BC-ACA0-7DA3BFFC547D}" srcOrd="0" destOrd="0" presId="urn:microsoft.com/office/officeart/2005/8/layout/vList6"/>
    <dgm:cxn modelId="{473C08DC-69C9-4238-BE64-8E12D1D82E7C}" type="presOf" srcId="{DA9923A6-96EB-4E0C-9B0E-23D0F63D65E7}" destId="{8084752A-A0D4-418D-B282-A3978E265FB6}" srcOrd="0" destOrd="0" presId="urn:microsoft.com/office/officeart/2005/8/layout/vList6"/>
    <dgm:cxn modelId="{76308260-EC38-44DF-A568-C499E35CC03D}" type="presOf" srcId="{B2D0A7C9-B4FF-44F0-800B-40658FB127EC}" destId="{EDD7908D-AD7E-4FF8-88AC-41A925CF8776}" srcOrd="0" destOrd="0" presId="urn:microsoft.com/office/officeart/2005/8/layout/vList6"/>
    <dgm:cxn modelId="{38D46D97-9B5C-4A4C-957C-1D418876A1F3}" srcId="{DA9923A6-96EB-4E0C-9B0E-23D0F63D65E7}" destId="{5D4736F2-9AB2-4937-9D70-116D1C91388E}" srcOrd="0" destOrd="0" parTransId="{3A99A69F-800E-4432-B1E2-82E56DD7E398}" sibTransId="{31CDEC99-5198-4135-BBBC-0B06FAF841B0}"/>
    <dgm:cxn modelId="{A13738DE-3BFF-40EA-A915-42622BC490BA}" type="presOf" srcId="{1C6E467C-F88F-433F-BEAC-5B5EC90BEE87}" destId="{EDD7908D-AD7E-4FF8-88AC-41A925CF8776}" srcOrd="0" destOrd="1" presId="urn:microsoft.com/office/officeart/2005/8/layout/vList6"/>
    <dgm:cxn modelId="{B0318EA6-831E-4BA5-8F85-5BA659C88899}" type="presOf" srcId="{969F278C-88C4-4FE9-8141-1E60858ACCE9}" destId="{8F1D9116-3B3E-4102-882E-7E4225377741}" srcOrd="0" destOrd="0" presId="urn:microsoft.com/office/officeart/2005/8/layout/vList6"/>
    <dgm:cxn modelId="{A497310D-2418-4599-AA3B-600F7546537E}" type="presOf" srcId="{7464C50A-DCCB-4670-9009-A418DDA080D1}" destId="{8F1D9116-3B3E-4102-882E-7E4225377741}" srcOrd="0" destOrd="1" presId="urn:microsoft.com/office/officeart/2005/8/layout/vList6"/>
    <dgm:cxn modelId="{A576F249-0AD9-4021-AB95-B2D7091A8007}" srcId="{5D4736F2-9AB2-4937-9D70-116D1C91388E}" destId="{B2D0A7C9-B4FF-44F0-800B-40658FB127EC}" srcOrd="0" destOrd="0" parTransId="{D821C491-1B32-43EA-A154-57FC741D6736}" sibTransId="{AB8A7B02-9E7A-4F88-9C61-5E64822C662A}"/>
    <dgm:cxn modelId="{261802EF-FED3-42FA-988C-BDA060CADB10}" srcId="{DFA2F0A6-232C-47E2-90C3-0EF6A1B3BC8E}" destId="{7464C50A-DCCB-4670-9009-A418DDA080D1}" srcOrd="1" destOrd="0" parTransId="{8FB89D46-91E8-406D-A3D2-4CD619C745BB}" sibTransId="{F9055A5B-053B-48EA-8EE7-6640CC512B11}"/>
    <dgm:cxn modelId="{6B733EA3-40CC-49A3-9634-EC5AD73895A3}" srcId="{DFA2F0A6-232C-47E2-90C3-0EF6A1B3BC8E}" destId="{6771A257-A551-48E7-A400-F8A478D8B755}" srcOrd="2" destOrd="0" parTransId="{78D8C6DF-1D5F-483C-A1BD-BFB27D5F1512}" sibTransId="{07E8ABAA-CD5F-4C89-9F2E-769605AB14E5}"/>
    <dgm:cxn modelId="{24639C67-8067-4C8C-A141-977822015D70}" srcId="{5D4736F2-9AB2-4937-9D70-116D1C91388E}" destId="{EE723EAC-5B13-4411-AD43-73DE35E88153}" srcOrd="2" destOrd="0" parTransId="{B943663C-2B43-49C4-9A89-7CE833C53D23}" sibTransId="{BE6CEEE5-2313-47DB-9A1B-C7D9E43A6279}"/>
    <dgm:cxn modelId="{65036728-96EB-473E-8B4F-67DC1EC46D5C}" srcId="{DFA2F0A6-232C-47E2-90C3-0EF6A1B3BC8E}" destId="{969F278C-88C4-4FE9-8141-1E60858ACCE9}" srcOrd="0" destOrd="0" parTransId="{72D6C77D-F41C-4991-B503-3D8EB64E7660}" sibTransId="{47BE243D-1D19-4C0D-887B-F46FAA0E4747}"/>
    <dgm:cxn modelId="{B1F8873A-B0C7-44DA-814A-C6BBBAD93E7F}" type="presOf" srcId="{6771A257-A551-48E7-A400-F8A478D8B755}" destId="{8F1D9116-3B3E-4102-882E-7E4225377741}" srcOrd="0" destOrd="2" presId="urn:microsoft.com/office/officeart/2005/8/layout/vList6"/>
    <dgm:cxn modelId="{E9750C68-BD1F-4F39-8D07-0ACD8F0167DA}" type="presParOf" srcId="{8084752A-A0D4-418D-B282-A3978E265FB6}" destId="{11128346-7D7B-4C0A-B118-F3D4959C7059}" srcOrd="0" destOrd="0" presId="urn:microsoft.com/office/officeart/2005/8/layout/vList6"/>
    <dgm:cxn modelId="{15D8DEEA-6399-4629-875C-E5943F86309A}" type="presParOf" srcId="{11128346-7D7B-4C0A-B118-F3D4959C7059}" destId="{0348D2BC-82AA-46BC-ACA0-7DA3BFFC547D}" srcOrd="0" destOrd="0" presId="urn:microsoft.com/office/officeart/2005/8/layout/vList6"/>
    <dgm:cxn modelId="{28F55FEE-C8A8-45ED-A9CF-024F1AF86285}" type="presParOf" srcId="{11128346-7D7B-4C0A-B118-F3D4959C7059}" destId="{EDD7908D-AD7E-4FF8-88AC-41A925CF8776}" srcOrd="1" destOrd="0" presId="urn:microsoft.com/office/officeart/2005/8/layout/vList6"/>
    <dgm:cxn modelId="{E0C9501A-D473-4429-864F-742E03743DCB}" type="presParOf" srcId="{8084752A-A0D4-418D-B282-A3978E265FB6}" destId="{C415AE89-31BA-4BDD-B4A1-585A617F9208}" srcOrd="1" destOrd="0" presId="urn:microsoft.com/office/officeart/2005/8/layout/vList6"/>
    <dgm:cxn modelId="{A9C96741-5C3D-49AB-BB6C-F1F0400FC490}" type="presParOf" srcId="{8084752A-A0D4-418D-B282-A3978E265FB6}" destId="{249E2531-5CEE-4F1A-B1DA-1DFE93F5A466}" srcOrd="2" destOrd="0" presId="urn:microsoft.com/office/officeart/2005/8/layout/vList6"/>
    <dgm:cxn modelId="{9A6D0287-6C31-4EED-8FE7-787FCF46E5A3}" type="presParOf" srcId="{249E2531-5CEE-4F1A-B1DA-1DFE93F5A466}" destId="{D44CA052-77C1-45B8-A9DA-9028CD657932}" srcOrd="0" destOrd="0" presId="urn:microsoft.com/office/officeart/2005/8/layout/vList6"/>
    <dgm:cxn modelId="{C035FD87-87A6-4E83-8C93-50ADA2D75CFC}" type="presParOf" srcId="{249E2531-5CEE-4F1A-B1DA-1DFE93F5A466}" destId="{8F1D9116-3B3E-4102-882E-7E4225377741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1FE45D6-EB9C-431D-BFAE-253CDD396C03}" type="doc">
      <dgm:prSet loTypeId="urn:microsoft.com/office/officeart/2005/8/layout/vList4#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4DC524-858E-4F8C-9297-B0CBDF637271}">
      <dgm:prSet phldrT="[Текст]" custT="1"/>
      <dgm:spPr/>
      <dgm:t>
        <a:bodyPr/>
        <a:lstStyle/>
        <a:p>
          <a:pPr algn="ctr"/>
          <a:r>
            <a:rPr lang="ru-RU" sz="2000" b="1" dirty="0" smtClean="0"/>
            <a:t>МП «Защита населения от ЧС, обеспечение первичных мер пожарной безопасности, обеспечение людей на водных объектах» – 1098,4 тыс.руб. </a:t>
          </a:r>
          <a:endParaRPr lang="ru-RU" sz="2000" b="1" dirty="0"/>
        </a:p>
      </dgm:t>
    </dgm:pt>
    <dgm:pt modelId="{F2F0C5E4-8D60-46E7-8FAF-35B733813435}" type="parTrans" cxnId="{C0546BC8-967D-441D-85C1-6CDDFD6AA706}">
      <dgm:prSet/>
      <dgm:spPr/>
      <dgm:t>
        <a:bodyPr/>
        <a:lstStyle/>
        <a:p>
          <a:endParaRPr lang="ru-RU"/>
        </a:p>
      </dgm:t>
    </dgm:pt>
    <dgm:pt modelId="{F373FEFD-6091-44E7-88B0-2DA40B9269D6}" type="sibTrans" cxnId="{C0546BC8-967D-441D-85C1-6CDDFD6AA706}">
      <dgm:prSet/>
      <dgm:spPr/>
      <dgm:t>
        <a:bodyPr/>
        <a:lstStyle/>
        <a:p>
          <a:endParaRPr lang="ru-RU"/>
        </a:p>
      </dgm:t>
    </dgm:pt>
    <dgm:pt modelId="{095D3EA7-06E2-468D-B30A-BEB9271E38CF}">
      <dgm:prSet phldrT="[Текст]" custT="1"/>
      <dgm:spPr/>
      <dgm:t>
        <a:bodyPr/>
        <a:lstStyle/>
        <a:p>
          <a:pPr algn="ctr"/>
          <a:r>
            <a:rPr lang="ru-RU" sz="2000" b="1" dirty="0" smtClean="0"/>
            <a:t>МП «Развитие гражданской обороны» – </a:t>
          </a:r>
        </a:p>
        <a:p>
          <a:pPr algn="ctr"/>
          <a:r>
            <a:rPr lang="ru-RU" sz="2000" b="1" dirty="0" smtClean="0"/>
            <a:t>96,9 тыс.руб.</a:t>
          </a:r>
        </a:p>
        <a:p>
          <a:pPr algn="l"/>
          <a:endParaRPr lang="ru-RU" sz="1700" dirty="0"/>
        </a:p>
      </dgm:t>
    </dgm:pt>
    <dgm:pt modelId="{554A93EE-C3AE-4CAE-A2C9-E67F110A643F}" type="parTrans" cxnId="{7B7F5B42-4DD1-4F41-A066-FF4B6986E7DF}">
      <dgm:prSet/>
      <dgm:spPr/>
      <dgm:t>
        <a:bodyPr/>
        <a:lstStyle/>
        <a:p>
          <a:endParaRPr lang="ru-RU"/>
        </a:p>
      </dgm:t>
    </dgm:pt>
    <dgm:pt modelId="{38D57A85-1A30-4ABB-BA7A-F2408AADE80C}" type="sibTrans" cxnId="{7B7F5B42-4DD1-4F41-A066-FF4B6986E7DF}">
      <dgm:prSet/>
      <dgm:spPr/>
      <dgm:t>
        <a:bodyPr/>
        <a:lstStyle/>
        <a:p>
          <a:endParaRPr lang="ru-RU"/>
        </a:p>
      </dgm:t>
    </dgm:pt>
    <dgm:pt modelId="{5C451D7A-CCBC-4D7A-9442-38B3C92096DF}">
      <dgm:prSet phldrT="[Текст]"/>
      <dgm:spPr/>
      <dgm:t>
        <a:bodyPr/>
        <a:lstStyle/>
        <a:p>
          <a:pPr algn="ctr"/>
          <a:r>
            <a:rPr lang="ru-RU" b="1" dirty="0" smtClean="0"/>
            <a:t>МП «Безопасный город» – </a:t>
          </a:r>
        </a:p>
        <a:p>
          <a:pPr algn="ctr"/>
          <a:r>
            <a:rPr lang="ru-RU" b="1" dirty="0" smtClean="0"/>
            <a:t>166,7 тыс.руб.</a:t>
          </a:r>
          <a:endParaRPr lang="ru-RU" b="1" dirty="0"/>
        </a:p>
      </dgm:t>
    </dgm:pt>
    <dgm:pt modelId="{1D737ADA-781A-490C-AEF7-508C74BCA610}" type="parTrans" cxnId="{0F7645F1-3740-4ED7-B878-25B9358E7383}">
      <dgm:prSet/>
      <dgm:spPr/>
      <dgm:t>
        <a:bodyPr/>
        <a:lstStyle/>
        <a:p>
          <a:endParaRPr lang="ru-RU"/>
        </a:p>
      </dgm:t>
    </dgm:pt>
    <dgm:pt modelId="{105CDE98-0544-467A-BEAC-3C70D3651578}" type="sibTrans" cxnId="{0F7645F1-3740-4ED7-B878-25B9358E7383}">
      <dgm:prSet/>
      <dgm:spPr/>
      <dgm:t>
        <a:bodyPr/>
        <a:lstStyle/>
        <a:p>
          <a:endParaRPr lang="ru-RU"/>
        </a:p>
      </dgm:t>
    </dgm:pt>
    <dgm:pt modelId="{A1DDA38F-9CC4-4E07-9A86-938DD3D7B778}" type="pres">
      <dgm:prSet presAssocID="{51FE45D6-EB9C-431D-BFAE-253CDD396C03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14D14C-AE94-4D20-B429-8EE414841395}" type="pres">
      <dgm:prSet presAssocID="{364DC524-858E-4F8C-9297-B0CBDF637271}" presName="comp" presStyleCnt="0"/>
      <dgm:spPr/>
    </dgm:pt>
    <dgm:pt modelId="{5D00BC1E-8A96-4334-AFEB-DDA97CE82551}" type="pres">
      <dgm:prSet presAssocID="{364DC524-858E-4F8C-9297-B0CBDF637271}" presName="box" presStyleLbl="node1" presStyleIdx="0" presStyleCnt="3"/>
      <dgm:spPr/>
      <dgm:t>
        <a:bodyPr/>
        <a:lstStyle/>
        <a:p>
          <a:endParaRPr lang="ru-RU"/>
        </a:p>
      </dgm:t>
    </dgm:pt>
    <dgm:pt modelId="{1FEA179D-576E-4250-B3AF-A262792A9D72}" type="pres">
      <dgm:prSet presAssocID="{364DC524-858E-4F8C-9297-B0CBDF637271}" presName="img" presStyleLbl="fgImgPlace1" presStyleIdx="0" presStyleCnt="3"/>
      <dgm:spPr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51824" b="-68796"/>
          </a:stretch>
        </a:blipFill>
      </dgm:spPr>
      <dgm:t>
        <a:bodyPr/>
        <a:lstStyle/>
        <a:p>
          <a:endParaRPr lang="ru-RU"/>
        </a:p>
      </dgm:t>
    </dgm:pt>
    <dgm:pt modelId="{8BB348C7-4FAD-4CF1-8975-B53B0300546D}" type="pres">
      <dgm:prSet presAssocID="{364DC524-858E-4F8C-9297-B0CBDF637271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FEA152-D5A8-49DA-95FE-5773EE4B8472}" type="pres">
      <dgm:prSet presAssocID="{F373FEFD-6091-44E7-88B0-2DA40B9269D6}" presName="spacer" presStyleCnt="0"/>
      <dgm:spPr/>
    </dgm:pt>
    <dgm:pt modelId="{BB11BBD7-93E5-4ACC-BA80-AC008CFCEA6E}" type="pres">
      <dgm:prSet presAssocID="{095D3EA7-06E2-468D-B30A-BEB9271E38CF}" presName="comp" presStyleCnt="0"/>
      <dgm:spPr/>
    </dgm:pt>
    <dgm:pt modelId="{7CFAE06C-4120-4156-93BA-2BF78BF47620}" type="pres">
      <dgm:prSet presAssocID="{095D3EA7-06E2-468D-B30A-BEB9271E38CF}" presName="box" presStyleLbl="node1" presStyleIdx="1" presStyleCnt="3"/>
      <dgm:spPr/>
      <dgm:t>
        <a:bodyPr/>
        <a:lstStyle/>
        <a:p>
          <a:endParaRPr lang="ru-RU"/>
        </a:p>
      </dgm:t>
    </dgm:pt>
    <dgm:pt modelId="{F85B131E-AB2F-44E7-BB42-E363614D891E}" type="pres">
      <dgm:prSet presAssocID="{095D3EA7-06E2-468D-B30A-BEB9271E38CF}" presName="img" presStyleLbl="fgImgPlace1" presStyleIdx="1" presStyleCnt="3"/>
      <dgm:spPr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1881" t="-912" r="1881" b="-9398"/>
          </a:stretch>
        </a:blipFill>
      </dgm:spPr>
      <dgm:t>
        <a:bodyPr/>
        <a:lstStyle/>
        <a:p>
          <a:endParaRPr lang="ru-RU"/>
        </a:p>
      </dgm:t>
    </dgm:pt>
    <dgm:pt modelId="{83063964-46E0-41ED-B6C3-FBFDA7EC5094}" type="pres">
      <dgm:prSet presAssocID="{095D3EA7-06E2-468D-B30A-BEB9271E38CF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08894D-2A6E-4373-810C-6079C7BBE0F2}" type="pres">
      <dgm:prSet presAssocID="{38D57A85-1A30-4ABB-BA7A-F2408AADE80C}" presName="spacer" presStyleCnt="0"/>
      <dgm:spPr/>
    </dgm:pt>
    <dgm:pt modelId="{B72B6202-D363-4BF4-887F-3C8EFD67B9DF}" type="pres">
      <dgm:prSet presAssocID="{5C451D7A-CCBC-4D7A-9442-38B3C92096DF}" presName="comp" presStyleCnt="0"/>
      <dgm:spPr/>
    </dgm:pt>
    <dgm:pt modelId="{4E0B52A7-A713-4A95-AA2A-224051487CFA}" type="pres">
      <dgm:prSet presAssocID="{5C451D7A-CCBC-4D7A-9442-38B3C92096DF}" presName="box" presStyleLbl="node1" presStyleIdx="2" presStyleCnt="3" custLinFactNeighborX="-749" custLinFactNeighborY="-2425"/>
      <dgm:spPr/>
      <dgm:t>
        <a:bodyPr/>
        <a:lstStyle/>
        <a:p>
          <a:endParaRPr lang="ru-RU"/>
        </a:p>
      </dgm:t>
    </dgm:pt>
    <dgm:pt modelId="{B5537CAA-A97A-4902-908C-6BFF3C7245CA}" type="pres">
      <dgm:prSet presAssocID="{5C451D7A-CCBC-4D7A-9442-38B3C92096DF}" presName="img" presStyleLbl="fgImgPlace1" presStyleIdx="2" presStyleCnt="3" custScaleX="100612"/>
      <dgm:spPr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1087" t="-5155" r="1087" b="-39097"/>
          </a:stretch>
        </a:blipFill>
      </dgm:spPr>
      <dgm:t>
        <a:bodyPr/>
        <a:lstStyle/>
        <a:p>
          <a:endParaRPr lang="ru-RU"/>
        </a:p>
      </dgm:t>
    </dgm:pt>
    <dgm:pt modelId="{6A644737-6618-4D60-90C7-4EBC09E7E962}" type="pres">
      <dgm:prSet presAssocID="{5C451D7A-CCBC-4D7A-9442-38B3C92096D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D31B902-D8B9-478B-A1B9-CAB4BAB2143A}" type="presOf" srcId="{364DC524-858E-4F8C-9297-B0CBDF637271}" destId="{5D00BC1E-8A96-4334-AFEB-DDA97CE82551}" srcOrd="0" destOrd="0" presId="urn:microsoft.com/office/officeart/2005/8/layout/vList4#2"/>
    <dgm:cxn modelId="{F2F8A472-1CB2-415E-B814-8A83C0BD78B8}" type="presOf" srcId="{5C451D7A-CCBC-4D7A-9442-38B3C92096DF}" destId="{4E0B52A7-A713-4A95-AA2A-224051487CFA}" srcOrd="0" destOrd="0" presId="urn:microsoft.com/office/officeart/2005/8/layout/vList4#2"/>
    <dgm:cxn modelId="{6DB12A46-9D2F-4982-852D-6348E476BB2A}" type="presOf" srcId="{095D3EA7-06E2-468D-B30A-BEB9271E38CF}" destId="{7CFAE06C-4120-4156-93BA-2BF78BF47620}" srcOrd="0" destOrd="0" presId="urn:microsoft.com/office/officeart/2005/8/layout/vList4#2"/>
    <dgm:cxn modelId="{0F7645F1-3740-4ED7-B878-25B9358E7383}" srcId="{51FE45D6-EB9C-431D-BFAE-253CDD396C03}" destId="{5C451D7A-CCBC-4D7A-9442-38B3C92096DF}" srcOrd="2" destOrd="0" parTransId="{1D737ADA-781A-490C-AEF7-508C74BCA610}" sibTransId="{105CDE98-0544-467A-BEAC-3C70D3651578}"/>
    <dgm:cxn modelId="{9A831AE0-B80D-4843-A78F-9CB0086164A8}" type="presOf" srcId="{095D3EA7-06E2-468D-B30A-BEB9271E38CF}" destId="{83063964-46E0-41ED-B6C3-FBFDA7EC5094}" srcOrd="1" destOrd="0" presId="urn:microsoft.com/office/officeart/2005/8/layout/vList4#2"/>
    <dgm:cxn modelId="{97AF3E17-6F77-40CD-B4D5-26393BCBE029}" type="presOf" srcId="{364DC524-858E-4F8C-9297-B0CBDF637271}" destId="{8BB348C7-4FAD-4CF1-8975-B53B0300546D}" srcOrd="1" destOrd="0" presId="urn:microsoft.com/office/officeart/2005/8/layout/vList4#2"/>
    <dgm:cxn modelId="{7B7F5B42-4DD1-4F41-A066-FF4B6986E7DF}" srcId="{51FE45D6-EB9C-431D-BFAE-253CDD396C03}" destId="{095D3EA7-06E2-468D-B30A-BEB9271E38CF}" srcOrd="1" destOrd="0" parTransId="{554A93EE-C3AE-4CAE-A2C9-E67F110A643F}" sibTransId="{38D57A85-1A30-4ABB-BA7A-F2408AADE80C}"/>
    <dgm:cxn modelId="{84F9378F-C2A6-42C2-ABFA-17F86CA4EE0E}" type="presOf" srcId="{51FE45D6-EB9C-431D-BFAE-253CDD396C03}" destId="{A1DDA38F-9CC4-4E07-9A86-938DD3D7B778}" srcOrd="0" destOrd="0" presId="urn:microsoft.com/office/officeart/2005/8/layout/vList4#2"/>
    <dgm:cxn modelId="{C0546BC8-967D-441D-85C1-6CDDFD6AA706}" srcId="{51FE45D6-EB9C-431D-BFAE-253CDD396C03}" destId="{364DC524-858E-4F8C-9297-B0CBDF637271}" srcOrd="0" destOrd="0" parTransId="{F2F0C5E4-8D60-46E7-8FAF-35B733813435}" sibTransId="{F373FEFD-6091-44E7-88B0-2DA40B9269D6}"/>
    <dgm:cxn modelId="{74A3B97C-C266-4342-B71C-235C990E3B22}" type="presOf" srcId="{5C451D7A-CCBC-4D7A-9442-38B3C92096DF}" destId="{6A644737-6618-4D60-90C7-4EBC09E7E962}" srcOrd="1" destOrd="0" presId="urn:microsoft.com/office/officeart/2005/8/layout/vList4#2"/>
    <dgm:cxn modelId="{7EC8E51F-723C-48EA-B38B-E6655617DEF5}" type="presParOf" srcId="{A1DDA38F-9CC4-4E07-9A86-938DD3D7B778}" destId="{1614D14C-AE94-4D20-B429-8EE414841395}" srcOrd="0" destOrd="0" presId="urn:microsoft.com/office/officeart/2005/8/layout/vList4#2"/>
    <dgm:cxn modelId="{FCE923EB-3392-4137-A815-06F1FC76587B}" type="presParOf" srcId="{1614D14C-AE94-4D20-B429-8EE414841395}" destId="{5D00BC1E-8A96-4334-AFEB-DDA97CE82551}" srcOrd="0" destOrd="0" presId="urn:microsoft.com/office/officeart/2005/8/layout/vList4#2"/>
    <dgm:cxn modelId="{709D0FCC-8C2F-4CD3-8DB0-CF54FDC43467}" type="presParOf" srcId="{1614D14C-AE94-4D20-B429-8EE414841395}" destId="{1FEA179D-576E-4250-B3AF-A262792A9D72}" srcOrd="1" destOrd="0" presId="urn:microsoft.com/office/officeart/2005/8/layout/vList4#2"/>
    <dgm:cxn modelId="{1C768832-F9AD-4912-870D-252C1A568D10}" type="presParOf" srcId="{1614D14C-AE94-4D20-B429-8EE414841395}" destId="{8BB348C7-4FAD-4CF1-8975-B53B0300546D}" srcOrd="2" destOrd="0" presId="urn:microsoft.com/office/officeart/2005/8/layout/vList4#2"/>
    <dgm:cxn modelId="{48ADF2B8-7BD1-456D-A6B6-EBF66C03EA81}" type="presParOf" srcId="{A1DDA38F-9CC4-4E07-9A86-938DD3D7B778}" destId="{56FEA152-D5A8-49DA-95FE-5773EE4B8472}" srcOrd="1" destOrd="0" presId="urn:microsoft.com/office/officeart/2005/8/layout/vList4#2"/>
    <dgm:cxn modelId="{0DF01B41-F7C0-48CA-9FDB-02741DA487A5}" type="presParOf" srcId="{A1DDA38F-9CC4-4E07-9A86-938DD3D7B778}" destId="{BB11BBD7-93E5-4ACC-BA80-AC008CFCEA6E}" srcOrd="2" destOrd="0" presId="urn:microsoft.com/office/officeart/2005/8/layout/vList4#2"/>
    <dgm:cxn modelId="{E331D2AE-4490-4482-95AD-FCF3A551CBF8}" type="presParOf" srcId="{BB11BBD7-93E5-4ACC-BA80-AC008CFCEA6E}" destId="{7CFAE06C-4120-4156-93BA-2BF78BF47620}" srcOrd="0" destOrd="0" presId="urn:microsoft.com/office/officeart/2005/8/layout/vList4#2"/>
    <dgm:cxn modelId="{F42B84AC-5BD8-40C2-B3F1-C6F13EF2136A}" type="presParOf" srcId="{BB11BBD7-93E5-4ACC-BA80-AC008CFCEA6E}" destId="{F85B131E-AB2F-44E7-BB42-E363614D891E}" srcOrd="1" destOrd="0" presId="urn:microsoft.com/office/officeart/2005/8/layout/vList4#2"/>
    <dgm:cxn modelId="{6480F810-45BC-4ED2-9E2F-AFA56F9EC425}" type="presParOf" srcId="{BB11BBD7-93E5-4ACC-BA80-AC008CFCEA6E}" destId="{83063964-46E0-41ED-B6C3-FBFDA7EC5094}" srcOrd="2" destOrd="0" presId="urn:microsoft.com/office/officeart/2005/8/layout/vList4#2"/>
    <dgm:cxn modelId="{6355013A-035D-41BB-947D-FFBB65F52BD1}" type="presParOf" srcId="{A1DDA38F-9CC4-4E07-9A86-938DD3D7B778}" destId="{8B08894D-2A6E-4373-810C-6079C7BBE0F2}" srcOrd="3" destOrd="0" presId="urn:microsoft.com/office/officeart/2005/8/layout/vList4#2"/>
    <dgm:cxn modelId="{53184B7A-4577-47D1-BDA8-1C49F18EDF09}" type="presParOf" srcId="{A1DDA38F-9CC4-4E07-9A86-938DD3D7B778}" destId="{B72B6202-D363-4BF4-887F-3C8EFD67B9DF}" srcOrd="4" destOrd="0" presId="urn:microsoft.com/office/officeart/2005/8/layout/vList4#2"/>
    <dgm:cxn modelId="{91B710D5-15E4-460E-BEB8-3C8E3F02AE65}" type="presParOf" srcId="{B72B6202-D363-4BF4-887F-3C8EFD67B9DF}" destId="{4E0B52A7-A713-4A95-AA2A-224051487CFA}" srcOrd="0" destOrd="0" presId="urn:microsoft.com/office/officeart/2005/8/layout/vList4#2"/>
    <dgm:cxn modelId="{A64407B3-7BBF-48D2-9CC6-BE438C09A504}" type="presParOf" srcId="{B72B6202-D363-4BF4-887F-3C8EFD67B9DF}" destId="{B5537CAA-A97A-4902-908C-6BFF3C7245CA}" srcOrd="1" destOrd="0" presId="urn:microsoft.com/office/officeart/2005/8/layout/vList4#2"/>
    <dgm:cxn modelId="{42A02DEF-CD3E-4E74-81C2-70B698902B06}" type="presParOf" srcId="{B72B6202-D363-4BF4-887F-3C8EFD67B9DF}" destId="{6A644737-6618-4D60-90C7-4EBC09E7E962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AC37FF8-5E1A-446D-80E7-751C929859BB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38E5E09-C44D-4FF0-897E-A532B16ADCF6}">
      <dgm:prSet phldrT="[Текст]"/>
      <dgm:spPr/>
      <dgm:t>
        <a:bodyPr/>
        <a:lstStyle/>
        <a:p>
          <a:r>
            <a:rPr lang="ru-RU" dirty="0" smtClean="0"/>
            <a:t>МП Развитие и поддержка малого и среднего предпринимательства – 737 тыс.руб.</a:t>
          </a:r>
          <a:endParaRPr lang="ru-RU" dirty="0"/>
        </a:p>
      </dgm:t>
    </dgm:pt>
    <dgm:pt modelId="{1C102C48-5AC8-4926-8540-3733AA9A2E33}" type="parTrans" cxnId="{13F01605-EA7A-41B8-94BD-6D91CB721519}">
      <dgm:prSet/>
      <dgm:spPr/>
      <dgm:t>
        <a:bodyPr/>
        <a:lstStyle/>
        <a:p>
          <a:endParaRPr lang="ru-RU"/>
        </a:p>
      </dgm:t>
    </dgm:pt>
    <dgm:pt modelId="{553C43B2-9039-4A1F-A134-BCE862B60969}" type="sibTrans" cxnId="{13F01605-EA7A-41B8-94BD-6D91CB721519}">
      <dgm:prSet/>
      <dgm:spPr/>
      <dgm:t>
        <a:bodyPr/>
        <a:lstStyle/>
        <a:p>
          <a:endParaRPr lang="ru-RU"/>
        </a:p>
      </dgm:t>
    </dgm:pt>
    <dgm:pt modelId="{CC478B30-2850-475F-AE65-3805E8477806}">
      <dgm:prSet phldrT="[Текст]" custT="1"/>
      <dgm:spPr/>
      <dgm:t>
        <a:bodyPr/>
        <a:lstStyle/>
        <a:p>
          <a:r>
            <a:rPr lang="ru-RU" sz="1400" dirty="0" smtClean="0"/>
            <a:t>Проведение конкурса «Предприниматель года» - 31,9 </a:t>
          </a:r>
          <a:endParaRPr lang="ru-RU" sz="1400" dirty="0"/>
        </a:p>
      </dgm:t>
    </dgm:pt>
    <dgm:pt modelId="{7F361118-9979-4894-9CA5-9218890A1AC8}" type="parTrans" cxnId="{41CBE3BE-6BF6-4E0A-A66D-F3546063E0C8}">
      <dgm:prSet/>
      <dgm:spPr/>
      <dgm:t>
        <a:bodyPr/>
        <a:lstStyle/>
        <a:p>
          <a:endParaRPr lang="ru-RU"/>
        </a:p>
      </dgm:t>
    </dgm:pt>
    <dgm:pt modelId="{E6A75576-E713-47E0-BFB6-60D8CFD103A0}" type="sibTrans" cxnId="{41CBE3BE-6BF6-4E0A-A66D-F3546063E0C8}">
      <dgm:prSet/>
      <dgm:spPr/>
      <dgm:t>
        <a:bodyPr/>
        <a:lstStyle/>
        <a:p>
          <a:endParaRPr lang="ru-RU"/>
        </a:p>
      </dgm:t>
    </dgm:pt>
    <dgm:pt modelId="{B5D0A3C3-5B5C-4B25-A646-BB11AD38E5D0}">
      <dgm:prSet phldrT="[Текст]"/>
      <dgm:spPr/>
      <dgm:t>
        <a:bodyPr/>
        <a:lstStyle/>
        <a:p>
          <a:r>
            <a:rPr lang="ru-RU" dirty="0" smtClean="0"/>
            <a:t>МП Развитие сельского хозяйства – </a:t>
          </a:r>
        </a:p>
        <a:p>
          <a:r>
            <a:rPr lang="ru-RU" dirty="0" smtClean="0"/>
            <a:t>909,3 тыс.руб.</a:t>
          </a:r>
          <a:endParaRPr lang="ru-RU" dirty="0"/>
        </a:p>
      </dgm:t>
    </dgm:pt>
    <dgm:pt modelId="{D44D890A-CBBB-48DE-8022-C61CBD26F952}" type="parTrans" cxnId="{863BEB1C-66EA-4C28-A80B-7EAD4A80CC09}">
      <dgm:prSet/>
      <dgm:spPr/>
      <dgm:t>
        <a:bodyPr/>
        <a:lstStyle/>
        <a:p>
          <a:endParaRPr lang="ru-RU"/>
        </a:p>
      </dgm:t>
    </dgm:pt>
    <dgm:pt modelId="{4F9BCD4A-BD34-4EF1-9B41-BF4BF3856094}" type="sibTrans" cxnId="{863BEB1C-66EA-4C28-A80B-7EAD4A80CC09}">
      <dgm:prSet/>
      <dgm:spPr/>
      <dgm:t>
        <a:bodyPr/>
        <a:lstStyle/>
        <a:p>
          <a:endParaRPr lang="ru-RU"/>
        </a:p>
      </dgm:t>
    </dgm:pt>
    <dgm:pt modelId="{7ACB14D0-ABE8-4559-9D05-31E1F498D268}">
      <dgm:prSet phldrT="[Текст]" custT="1"/>
      <dgm:spPr/>
      <dgm:t>
        <a:bodyPr/>
        <a:lstStyle/>
        <a:p>
          <a:r>
            <a:rPr lang="ru-RU" sz="1400" dirty="0" smtClean="0"/>
            <a:t>субсидии на возмещение затрат по перевозке населения на дачных маршрутах – 600 тыс.руб.;</a:t>
          </a:r>
          <a:endParaRPr lang="ru-RU" sz="1400" dirty="0"/>
        </a:p>
      </dgm:t>
    </dgm:pt>
    <dgm:pt modelId="{A31002DC-1331-4219-94F3-65B2070C38AD}" type="parTrans" cxnId="{28FD6D2C-35EC-43DF-BEF4-FEB6B9DB8833}">
      <dgm:prSet/>
      <dgm:spPr/>
      <dgm:t>
        <a:bodyPr/>
        <a:lstStyle/>
        <a:p>
          <a:endParaRPr lang="ru-RU"/>
        </a:p>
      </dgm:t>
    </dgm:pt>
    <dgm:pt modelId="{F856CFC3-5543-4908-A513-223808626F88}" type="sibTrans" cxnId="{28FD6D2C-35EC-43DF-BEF4-FEB6B9DB8833}">
      <dgm:prSet/>
      <dgm:spPr/>
      <dgm:t>
        <a:bodyPr/>
        <a:lstStyle/>
        <a:p>
          <a:endParaRPr lang="ru-RU"/>
        </a:p>
      </dgm:t>
    </dgm:pt>
    <dgm:pt modelId="{BE0CD4BE-BFF1-4E49-A1C1-733C3BE34376}">
      <dgm:prSet phldrT="[Текст]" custT="1"/>
      <dgm:spPr/>
      <dgm:t>
        <a:bodyPr/>
        <a:lstStyle/>
        <a:p>
          <a:r>
            <a:rPr lang="ru-RU" sz="1400" dirty="0" smtClean="0"/>
            <a:t>проведение городского праздника «Урожай года» - 49,3 тыс.руб.;</a:t>
          </a:r>
          <a:endParaRPr lang="ru-RU" sz="1400" dirty="0"/>
        </a:p>
      </dgm:t>
    </dgm:pt>
    <dgm:pt modelId="{5BDF52D8-12B2-4BAD-B4EC-5658F5D8E542}" type="parTrans" cxnId="{39892559-4A6C-4928-855E-00CFF33CC72E}">
      <dgm:prSet/>
      <dgm:spPr/>
      <dgm:t>
        <a:bodyPr/>
        <a:lstStyle/>
        <a:p>
          <a:endParaRPr lang="ru-RU"/>
        </a:p>
      </dgm:t>
    </dgm:pt>
    <dgm:pt modelId="{45DE8F34-9603-42A6-B69F-18F4B2A4DBE8}" type="sibTrans" cxnId="{39892559-4A6C-4928-855E-00CFF33CC72E}">
      <dgm:prSet/>
      <dgm:spPr/>
      <dgm:t>
        <a:bodyPr/>
        <a:lstStyle/>
        <a:p>
          <a:endParaRPr lang="ru-RU"/>
        </a:p>
      </dgm:t>
    </dgm:pt>
    <dgm:pt modelId="{1399E519-AB44-4F08-B3E3-F00A2DFB7861}">
      <dgm:prSet phldrT="[Текст]" custT="1"/>
      <dgm:spPr/>
      <dgm:t>
        <a:bodyPr/>
        <a:lstStyle/>
        <a:p>
          <a:r>
            <a:rPr lang="ru-RU" sz="1400" dirty="0" smtClean="0"/>
            <a:t>субсидирование затрат на инженерное обеспечение территорий СНТ (текущий ремонт дорог, сетей электроснабжения, водоснабжения) – 260 тыс.руб.</a:t>
          </a:r>
          <a:endParaRPr lang="ru-RU" sz="1400" dirty="0"/>
        </a:p>
      </dgm:t>
    </dgm:pt>
    <dgm:pt modelId="{94C36969-313D-45C4-B47E-7213E081CED5}" type="parTrans" cxnId="{3A07A12E-1743-46CE-9C6A-80A4FBC2A26F}">
      <dgm:prSet/>
      <dgm:spPr/>
      <dgm:t>
        <a:bodyPr/>
        <a:lstStyle/>
        <a:p>
          <a:endParaRPr lang="ru-RU"/>
        </a:p>
      </dgm:t>
    </dgm:pt>
    <dgm:pt modelId="{B3DD6439-F710-4A67-9513-9EBF4CB32A6A}" type="sibTrans" cxnId="{3A07A12E-1743-46CE-9C6A-80A4FBC2A26F}">
      <dgm:prSet/>
      <dgm:spPr/>
      <dgm:t>
        <a:bodyPr/>
        <a:lstStyle/>
        <a:p>
          <a:endParaRPr lang="ru-RU"/>
        </a:p>
      </dgm:t>
    </dgm:pt>
    <dgm:pt modelId="{C8F7C6A2-ED1E-464E-A1DF-BD3446CCE616}">
      <dgm:prSet phldrT="[Текст]" custT="1"/>
      <dgm:spPr/>
      <dgm:t>
        <a:bodyPr/>
        <a:lstStyle/>
        <a:p>
          <a:r>
            <a:rPr lang="ru-RU" sz="1400" dirty="0" smtClean="0"/>
            <a:t>Содействие в проведении мероприятий с СМСП потребительского рынка – 108,7 тыс.руб.</a:t>
          </a:r>
          <a:endParaRPr lang="ru-RU" sz="1400" dirty="0"/>
        </a:p>
      </dgm:t>
    </dgm:pt>
    <dgm:pt modelId="{9A20A66A-E800-4152-AA13-E4688353C35E}" type="parTrans" cxnId="{FCF03547-111E-45A4-BC5F-218B97667ADC}">
      <dgm:prSet/>
      <dgm:spPr/>
      <dgm:t>
        <a:bodyPr/>
        <a:lstStyle/>
        <a:p>
          <a:endParaRPr lang="ru-RU"/>
        </a:p>
      </dgm:t>
    </dgm:pt>
    <dgm:pt modelId="{90EE0BAF-4916-4921-BE57-E8C6959957B7}" type="sibTrans" cxnId="{FCF03547-111E-45A4-BC5F-218B97667ADC}">
      <dgm:prSet/>
      <dgm:spPr/>
      <dgm:t>
        <a:bodyPr/>
        <a:lstStyle/>
        <a:p>
          <a:endParaRPr lang="ru-RU"/>
        </a:p>
      </dgm:t>
    </dgm:pt>
    <dgm:pt modelId="{6039429A-C1F1-43D1-B5FB-1F589F7C66A2}">
      <dgm:prSet phldrT="[Текст]" custT="1"/>
      <dgm:spPr/>
      <dgm:t>
        <a:bodyPr/>
        <a:lstStyle/>
        <a:p>
          <a:r>
            <a:rPr lang="ru-RU" sz="1400" dirty="0" smtClean="0"/>
            <a:t>Проведение семинаров для предпринимателей – 96,4</a:t>
          </a:r>
          <a:endParaRPr lang="ru-RU" sz="1400" dirty="0"/>
        </a:p>
      </dgm:t>
    </dgm:pt>
    <dgm:pt modelId="{6681D76A-5DF9-4781-A28A-4AD4BDAFE487}" type="parTrans" cxnId="{32EC1AE5-A0F3-4CBA-9548-C3CA743907A2}">
      <dgm:prSet/>
      <dgm:spPr/>
      <dgm:t>
        <a:bodyPr/>
        <a:lstStyle/>
        <a:p>
          <a:endParaRPr lang="ru-RU"/>
        </a:p>
      </dgm:t>
    </dgm:pt>
    <dgm:pt modelId="{55A8FA46-9F96-4D14-B046-26E7807F5E9F}" type="sibTrans" cxnId="{32EC1AE5-A0F3-4CBA-9548-C3CA743907A2}">
      <dgm:prSet/>
      <dgm:spPr/>
      <dgm:t>
        <a:bodyPr/>
        <a:lstStyle/>
        <a:p>
          <a:endParaRPr lang="ru-RU"/>
        </a:p>
      </dgm:t>
    </dgm:pt>
    <dgm:pt modelId="{1B848ACD-490C-413E-88FA-B06F91463FDC}">
      <dgm:prSet phldrT="[Текст]" custT="1"/>
      <dgm:spPr/>
      <dgm:t>
        <a:bodyPr/>
        <a:lstStyle/>
        <a:p>
          <a:r>
            <a:rPr lang="ru-RU" sz="1400" dirty="0" smtClean="0"/>
            <a:t>Предоставление грантов в виде субсидий начинающим предпринимателям – 500 тыс.руб. </a:t>
          </a:r>
          <a:endParaRPr lang="ru-RU" sz="1400" dirty="0"/>
        </a:p>
      </dgm:t>
    </dgm:pt>
    <dgm:pt modelId="{3C228E5E-A742-4163-A2DA-70243E44666D}" type="parTrans" cxnId="{B2AE9BED-5950-43E4-B87C-39FB5E92D6A4}">
      <dgm:prSet/>
      <dgm:spPr/>
      <dgm:t>
        <a:bodyPr/>
        <a:lstStyle/>
        <a:p>
          <a:endParaRPr lang="ru-RU"/>
        </a:p>
      </dgm:t>
    </dgm:pt>
    <dgm:pt modelId="{9658FFC4-BF57-40AB-A726-E3304EE92F28}" type="sibTrans" cxnId="{B2AE9BED-5950-43E4-B87C-39FB5E92D6A4}">
      <dgm:prSet/>
      <dgm:spPr/>
      <dgm:t>
        <a:bodyPr/>
        <a:lstStyle/>
        <a:p>
          <a:endParaRPr lang="ru-RU"/>
        </a:p>
      </dgm:t>
    </dgm:pt>
    <dgm:pt modelId="{002DCA81-AE3D-4BB2-901E-5E076E8432D8}" type="pres">
      <dgm:prSet presAssocID="{8AC37FF8-5E1A-446D-80E7-751C929859BB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264BB248-86A3-4A4F-B243-0605DBF8F3D5}" type="pres">
      <dgm:prSet presAssocID="{738E5E09-C44D-4FF0-897E-A532B16ADCF6}" presName="linNode" presStyleCnt="0"/>
      <dgm:spPr/>
    </dgm:pt>
    <dgm:pt modelId="{E9B5F74B-799C-49C3-9B4D-22392F9E6B20}" type="pres">
      <dgm:prSet presAssocID="{738E5E09-C44D-4FF0-897E-A532B16ADCF6}" presName="parentShp" presStyleLbl="node1" presStyleIdx="0" presStyleCnt="2" custScaleY="1235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397A88-C983-4A71-94A7-13F9692F4FC1}" type="pres">
      <dgm:prSet presAssocID="{738E5E09-C44D-4FF0-897E-A532B16ADCF6}" presName="childShp" presStyleLbl="bgAccFollowNode1" presStyleIdx="0" presStyleCnt="2" custScaleY="1524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3FD9C6-D21D-43EC-9087-B008829CFA50}" type="pres">
      <dgm:prSet presAssocID="{553C43B2-9039-4A1F-A134-BCE862B60969}" presName="spacing" presStyleCnt="0"/>
      <dgm:spPr/>
    </dgm:pt>
    <dgm:pt modelId="{3FE161AB-0375-4807-9F46-8A88570CEBA9}" type="pres">
      <dgm:prSet presAssocID="{B5D0A3C3-5B5C-4B25-A646-BB11AD38E5D0}" presName="linNode" presStyleCnt="0"/>
      <dgm:spPr/>
    </dgm:pt>
    <dgm:pt modelId="{0C0D2979-5C7F-434C-953C-98FBC9E7D528}" type="pres">
      <dgm:prSet presAssocID="{B5D0A3C3-5B5C-4B25-A646-BB11AD38E5D0}" presName="parentShp" presStyleLbl="node1" presStyleIdx="1" presStyleCnt="2" custScaleY="11925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517B640-EA2F-4623-AE29-2C6981FC89CD}" type="pres">
      <dgm:prSet presAssocID="{B5D0A3C3-5B5C-4B25-A646-BB11AD38E5D0}" presName="childShp" presStyleLbl="bgAccFollowNode1" presStyleIdx="1" presStyleCnt="2" custScaleY="1477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C5F686-4FA2-4B95-A3F6-6E1907129969}" type="presOf" srcId="{738E5E09-C44D-4FF0-897E-A532B16ADCF6}" destId="{E9B5F74B-799C-49C3-9B4D-22392F9E6B20}" srcOrd="0" destOrd="0" presId="urn:microsoft.com/office/officeart/2005/8/layout/vList6"/>
    <dgm:cxn modelId="{32EC1AE5-A0F3-4CBA-9548-C3CA743907A2}" srcId="{738E5E09-C44D-4FF0-897E-A532B16ADCF6}" destId="{6039429A-C1F1-43D1-B5FB-1F589F7C66A2}" srcOrd="2" destOrd="0" parTransId="{6681D76A-5DF9-4781-A28A-4AD4BDAFE487}" sibTransId="{55A8FA46-9F96-4D14-B046-26E7807F5E9F}"/>
    <dgm:cxn modelId="{B2AD2D1C-7274-4173-A02D-7793981A17E8}" type="presOf" srcId="{CC478B30-2850-475F-AE65-3805E8477806}" destId="{2F397A88-C983-4A71-94A7-13F9692F4FC1}" srcOrd="0" destOrd="0" presId="urn:microsoft.com/office/officeart/2005/8/layout/vList6"/>
    <dgm:cxn modelId="{3A07A12E-1743-46CE-9C6A-80A4FBC2A26F}" srcId="{B5D0A3C3-5B5C-4B25-A646-BB11AD38E5D0}" destId="{1399E519-AB44-4F08-B3E3-F00A2DFB7861}" srcOrd="2" destOrd="0" parTransId="{94C36969-313D-45C4-B47E-7213E081CED5}" sibTransId="{B3DD6439-F710-4A67-9513-9EBF4CB32A6A}"/>
    <dgm:cxn modelId="{863BEB1C-66EA-4C28-A80B-7EAD4A80CC09}" srcId="{8AC37FF8-5E1A-446D-80E7-751C929859BB}" destId="{B5D0A3C3-5B5C-4B25-A646-BB11AD38E5D0}" srcOrd="1" destOrd="0" parTransId="{D44D890A-CBBB-48DE-8022-C61CBD26F952}" sibTransId="{4F9BCD4A-BD34-4EF1-9B41-BF4BF3856094}"/>
    <dgm:cxn modelId="{13F01605-EA7A-41B8-94BD-6D91CB721519}" srcId="{8AC37FF8-5E1A-446D-80E7-751C929859BB}" destId="{738E5E09-C44D-4FF0-897E-A532B16ADCF6}" srcOrd="0" destOrd="0" parTransId="{1C102C48-5AC8-4926-8540-3733AA9A2E33}" sibTransId="{553C43B2-9039-4A1F-A134-BCE862B60969}"/>
    <dgm:cxn modelId="{28FD6D2C-35EC-43DF-BEF4-FEB6B9DB8833}" srcId="{B5D0A3C3-5B5C-4B25-A646-BB11AD38E5D0}" destId="{7ACB14D0-ABE8-4559-9D05-31E1F498D268}" srcOrd="0" destOrd="0" parTransId="{A31002DC-1331-4219-94F3-65B2070C38AD}" sibTransId="{F856CFC3-5543-4908-A513-223808626F88}"/>
    <dgm:cxn modelId="{0FAE6BCD-42CB-438E-AFF9-F61782AB8133}" type="presOf" srcId="{C8F7C6A2-ED1E-464E-A1DF-BD3446CCE616}" destId="{2F397A88-C983-4A71-94A7-13F9692F4FC1}" srcOrd="0" destOrd="1" presId="urn:microsoft.com/office/officeart/2005/8/layout/vList6"/>
    <dgm:cxn modelId="{FCF03547-111E-45A4-BC5F-218B97667ADC}" srcId="{738E5E09-C44D-4FF0-897E-A532B16ADCF6}" destId="{C8F7C6A2-ED1E-464E-A1DF-BD3446CCE616}" srcOrd="1" destOrd="0" parTransId="{9A20A66A-E800-4152-AA13-E4688353C35E}" sibTransId="{90EE0BAF-4916-4921-BE57-E8C6959957B7}"/>
    <dgm:cxn modelId="{FCEC8A49-7B7E-4542-8144-22252A37C43A}" type="presOf" srcId="{B5D0A3C3-5B5C-4B25-A646-BB11AD38E5D0}" destId="{0C0D2979-5C7F-434C-953C-98FBC9E7D528}" srcOrd="0" destOrd="0" presId="urn:microsoft.com/office/officeart/2005/8/layout/vList6"/>
    <dgm:cxn modelId="{B2AE9BED-5950-43E4-B87C-39FB5E92D6A4}" srcId="{738E5E09-C44D-4FF0-897E-A532B16ADCF6}" destId="{1B848ACD-490C-413E-88FA-B06F91463FDC}" srcOrd="3" destOrd="0" parTransId="{3C228E5E-A742-4163-A2DA-70243E44666D}" sibTransId="{9658FFC4-BF57-40AB-A726-E3304EE92F28}"/>
    <dgm:cxn modelId="{41CBE3BE-6BF6-4E0A-A66D-F3546063E0C8}" srcId="{738E5E09-C44D-4FF0-897E-A532B16ADCF6}" destId="{CC478B30-2850-475F-AE65-3805E8477806}" srcOrd="0" destOrd="0" parTransId="{7F361118-9979-4894-9CA5-9218890A1AC8}" sibTransId="{E6A75576-E713-47E0-BFB6-60D8CFD103A0}"/>
    <dgm:cxn modelId="{39892559-4A6C-4928-855E-00CFF33CC72E}" srcId="{B5D0A3C3-5B5C-4B25-A646-BB11AD38E5D0}" destId="{BE0CD4BE-BFF1-4E49-A1C1-733C3BE34376}" srcOrd="1" destOrd="0" parTransId="{5BDF52D8-12B2-4BAD-B4EC-5658F5D8E542}" sibTransId="{45DE8F34-9603-42A6-B69F-18F4B2A4DBE8}"/>
    <dgm:cxn modelId="{0E42E3EE-4E9F-476A-ADDB-7E2259EAD4A5}" type="presOf" srcId="{6039429A-C1F1-43D1-B5FB-1F589F7C66A2}" destId="{2F397A88-C983-4A71-94A7-13F9692F4FC1}" srcOrd="0" destOrd="2" presId="urn:microsoft.com/office/officeart/2005/8/layout/vList6"/>
    <dgm:cxn modelId="{DBCD8B0C-6FD9-4286-AAFE-8CA1E1285779}" type="presOf" srcId="{8AC37FF8-5E1A-446D-80E7-751C929859BB}" destId="{002DCA81-AE3D-4BB2-901E-5E076E8432D8}" srcOrd="0" destOrd="0" presId="urn:microsoft.com/office/officeart/2005/8/layout/vList6"/>
    <dgm:cxn modelId="{38F9D20C-75E9-47A5-89C6-938091554EA7}" type="presOf" srcId="{1B848ACD-490C-413E-88FA-B06F91463FDC}" destId="{2F397A88-C983-4A71-94A7-13F9692F4FC1}" srcOrd="0" destOrd="3" presId="urn:microsoft.com/office/officeart/2005/8/layout/vList6"/>
    <dgm:cxn modelId="{134D4B07-275D-44A2-8AAF-5907C4388AF9}" type="presOf" srcId="{7ACB14D0-ABE8-4559-9D05-31E1F498D268}" destId="{5517B640-EA2F-4623-AE29-2C6981FC89CD}" srcOrd="0" destOrd="0" presId="urn:microsoft.com/office/officeart/2005/8/layout/vList6"/>
    <dgm:cxn modelId="{94078045-841F-4844-AF43-E05BA49C941D}" type="presOf" srcId="{1399E519-AB44-4F08-B3E3-F00A2DFB7861}" destId="{5517B640-EA2F-4623-AE29-2C6981FC89CD}" srcOrd="0" destOrd="2" presId="urn:microsoft.com/office/officeart/2005/8/layout/vList6"/>
    <dgm:cxn modelId="{3433509A-1050-4D01-9791-CCDF569B0042}" type="presOf" srcId="{BE0CD4BE-BFF1-4E49-A1C1-733C3BE34376}" destId="{5517B640-EA2F-4623-AE29-2C6981FC89CD}" srcOrd="0" destOrd="1" presId="urn:microsoft.com/office/officeart/2005/8/layout/vList6"/>
    <dgm:cxn modelId="{3EFDD74B-0205-43C6-B2B4-FB7AB65806DA}" type="presParOf" srcId="{002DCA81-AE3D-4BB2-901E-5E076E8432D8}" destId="{264BB248-86A3-4A4F-B243-0605DBF8F3D5}" srcOrd="0" destOrd="0" presId="urn:microsoft.com/office/officeart/2005/8/layout/vList6"/>
    <dgm:cxn modelId="{69A92ACF-1469-4F29-B234-CF17286B9CD1}" type="presParOf" srcId="{264BB248-86A3-4A4F-B243-0605DBF8F3D5}" destId="{E9B5F74B-799C-49C3-9B4D-22392F9E6B20}" srcOrd="0" destOrd="0" presId="urn:microsoft.com/office/officeart/2005/8/layout/vList6"/>
    <dgm:cxn modelId="{8DA33388-D9E5-4ACA-BFB2-6809237113E0}" type="presParOf" srcId="{264BB248-86A3-4A4F-B243-0605DBF8F3D5}" destId="{2F397A88-C983-4A71-94A7-13F9692F4FC1}" srcOrd="1" destOrd="0" presId="urn:microsoft.com/office/officeart/2005/8/layout/vList6"/>
    <dgm:cxn modelId="{473AAEFD-B350-4BD7-9CA9-8C35F3CB1EB6}" type="presParOf" srcId="{002DCA81-AE3D-4BB2-901E-5E076E8432D8}" destId="{E33FD9C6-D21D-43EC-9087-B008829CFA50}" srcOrd="1" destOrd="0" presId="urn:microsoft.com/office/officeart/2005/8/layout/vList6"/>
    <dgm:cxn modelId="{C414CC36-8CA0-4C55-AF3B-2519EAA40504}" type="presParOf" srcId="{002DCA81-AE3D-4BB2-901E-5E076E8432D8}" destId="{3FE161AB-0375-4807-9F46-8A88570CEBA9}" srcOrd="2" destOrd="0" presId="urn:microsoft.com/office/officeart/2005/8/layout/vList6"/>
    <dgm:cxn modelId="{2794C48B-623A-4054-8D3C-B13A69C24A99}" type="presParOf" srcId="{3FE161AB-0375-4807-9F46-8A88570CEBA9}" destId="{0C0D2979-5C7F-434C-953C-98FBC9E7D528}" srcOrd="0" destOrd="0" presId="urn:microsoft.com/office/officeart/2005/8/layout/vList6"/>
    <dgm:cxn modelId="{2D050AD8-C23A-4E93-AF90-6A233C673E57}" type="presParOf" srcId="{3FE161AB-0375-4807-9F46-8A88570CEBA9}" destId="{5517B640-EA2F-4623-AE29-2C6981FC89C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8D9E474-2E89-4E37-AE7B-F1A088FF1766}" type="doc">
      <dgm:prSet loTypeId="urn:microsoft.com/office/officeart/2005/8/layout/vList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6AA1873-5ECE-4CE0-805B-469275D1AC5C}">
      <dgm:prSet phldrT="[Текст]" custT="1"/>
      <dgm:spPr/>
      <dgm:t>
        <a:bodyPr/>
        <a:lstStyle/>
        <a:p>
          <a:r>
            <a:rPr lang="ru-RU" sz="2100" i="0" dirty="0" smtClean="0"/>
            <a:t>МП «Развитие водохозяйственного комплекса» - 96,9 тыс.руб.</a:t>
          </a:r>
          <a:endParaRPr lang="ru-RU" sz="2100" i="0" dirty="0"/>
        </a:p>
      </dgm:t>
    </dgm:pt>
    <dgm:pt modelId="{8C0641E7-1ACB-48C2-9C71-17267E82ABFF}" type="parTrans" cxnId="{1714929B-C864-44D2-AC3C-A35795DEFD39}">
      <dgm:prSet/>
      <dgm:spPr/>
      <dgm:t>
        <a:bodyPr/>
        <a:lstStyle/>
        <a:p>
          <a:endParaRPr lang="ru-RU"/>
        </a:p>
      </dgm:t>
    </dgm:pt>
    <dgm:pt modelId="{2E844BFC-E8C5-445E-816D-A941DF0B7B4C}" type="sibTrans" cxnId="{1714929B-C864-44D2-AC3C-A35795DEFD39}">
      <dgm:prSet/>
      <dgm:spPr/>
      <dgm:t>
        <a:bodyPr/>
        <a:lstStyle/>
        <a:p>
          <a:endParaRPr lang="ru-RU"/>
        </a:p>
      </dgm:t>
    </dgm:pt>
    <dgm:pt modelId="{EA129D8C-8C90-4307-82E9-CC796C56FB82}">
      <dgm:prSet phldrT="[Текст]" custT="1"/>
      <dgm:spPr/>
      <dgm:t>
        <a:bodyPr/>
        <a:lstStyle/>
        <a:p>
          <a:r>
            <a:rPr lang="ru-RU" sz="1400" dirty="0" smtClean="0"/>
            <a:t>проведение работ по составлению технического задания для разработки проекта реконструкции ГТС (пруда-накопителя и пруда – аэратора).</a:t>
          </a:r>
          <a:endParaRPr lang="ru-RU" sz="1400" dirty="0"/>
        </a:p>
      </dgm:t>
    </dgm:pt>
    <dgm:pt modelId="{DC8A7316-ADE4-4AB9-9BBF-ED88CACBE92F}" type="parTrans" cxnId="{DE598952-068B-4054-86C5-510FA51E4E34}">
      <dgm:prSet/>
      <dgm:spPr/>
      <dgm:t>
        <a:bodyPr/>
        <a:lstStyle/>
        <a:p>
          <a:endParaRPr lang="ru-RU"/>
        </a:p>
      </dgm:t>
    </dgm:pt>
    <dgm:pt modelId="{3FD8B29D-88B9-4DF7-8032-5BBCA4BF66A6}" type="sibTrans" cxnId="{DE598952-068B-4054-86C5-510FA51E4E34}">
      <dgm:prSet/>
      <dgm:spPr/>
      <dgm:t>
        <a:bodyPr/>
        <a:lstStyle/>
        <a:p>
          <a:endParaRPr lang="ru-RU"/>
        </a:p>
      </dgm:t>
    </dgm:pt>
    <dgm:pt modelId="{6729ECC2-20AD-4833-BF53-F9F969C16E11}">
      <dgm:prSet phldrT="[Текст]" custT="1"/>
      <dgm:spPr/>
      <dgm:t>
        <a:bodyPr/>
        <a:lstStyle/>
        <a:p>
          <a:r>
            <a:rPr lang="ru-RU" sz="2100" i="0" dirty="0" smtClean="0"/>
            <a:t>МП «Мероприятия в области градостроительной деятельности» – 599,9   тыс. руб.</a:t>
          </a:r>
          <a:endParaRPr lang="ru-RU" sz="2100" i="0" dirty="0"/>
        </a:p>
      </dgm:t>
    </dgm:pt>
    <dgm:pt modelId="{B92AD202-D1C7-4111-8254-E535E80561FC}" type="parTrans" cxnId="{2BA54958-FD3F-4174-BBC2-60604C66639F}">
      <dgm:prSet/>
      <dgm:spPr/>
      <dgm:t>
        <a:bodyPr/>
        <a:lstStyle/>
        <a:p>
          <a:endParaRPr lang="ru-RU"/>
        </a:p>
      </dgm:t>
    </dgm:pt>
    <dgm:pt modelId="{7BDD7B60-63B9-49B4-AD21-30DB93EC4ABD}" type="sibTrans" cxnId="{2BA54958-FD3F-4174-BBC2-60604C66639F}">
      <dgm:prSet/>
      <dgm:spPr/>
      <dgm:t>
        <a:bodyPr/>
        <a:lstStyle/>
        <a:p>
          <a:endParaRPr lang="ru-RU"/>
        </a:p>
      </dgm:t>
    </dgm:pt>
    <dgm:pt modelId="{C9B61D47-FC4E-488C-BFE0-755DCF0D088A}">
      <dgm:prSet phldrT="[Текст]" custT="1"/>
      <dgm:spPr/>
      <dgm:t>
        <a:bodyPr/>
        <a:lstStyle/>
        <a:p>
          <a:r>
            <a:rPr lang="ru-RU" sz="1400" dirty="0" smtClean="0"/>
            <a:t>выполнение кадастровых работ по постановке на учет красных линий территорий города;</a:t>
          </a:r>
          <a:endParaRPr lang="ru-RU" sz="1400" dirty="0"/>
        </a:p>
      </dgm:t>
    </dgm:pt>
    <dgm:pt modelId="{EAA54B46-61F2-4C8C-9286-FDCBE0B3CB35}" type="parTrans" cxnId="{6D479C63-D8DC-4109-B2DB-366F2AFF48C2}">
      <dgm:prSet/>
      <dgm:spPr/>
      <dgm:t>
        <a:bodyPr/>
        <a:lstStyle/>
        <a:p>
          <a:endParaRPr lang="ru-RU"/>
        </a:p>
      </dgm:t>
    </dgm:pt>
    <dgm:pt modelId="{434F9654-8F66-41C9-B502-98BF761EC6E9}" type="sibTrans" cxnId="{6D479C63-D8DC-4109-B2DB-366F2AFF48C2}">
      <dgm:prSet/>
      <dgm:spPr/>
      <dgm:t>
        <a:bodyPr/>
        <a:lstStyle/>
        <a:p>
          <a:endParaRPr lang="ru-RU"/>
        </a:p>
      </dgm:t>
    </dgm:pt>
    <dgm:pt modelId="{405E970B-C93D-47CB-B8A8-7D794DC3743E}">
      <dgm:prSet custT="1"/>
      <dgm:spPr/>
      <dgm:t>
        <a:bodyPr/>
        <a:lstStyle/>
        <a:p>
          <a:r>
            <a:rPr lang="ru-RU" sz="1400" dirty="0" smtClean="0"/>
            <a:t>подготовка документации по планировке территории (с проектом межевания) ст. Мылки;</a:t>
          </a:r>
          <a:endParaRPr lang="ru-RU" sz="1400" dirty="0"/>
        </a:p>
      </dgm:t>
    </dgm:pt>
    <dgm:pt modelId="{349C1AB2-3648-416B-A46C-04F2DBE6D70D}" type="parTrans" cxnId="{FA2C61A7-5089-4AD1-81B9-3D4D3C719C0F}">
      <dgm:prSet/>
      <dgm:spPr/>
      <dgm:t>
        <a:bodyPr/>
        <a:lstStyle/>
        <a:p>
          <a:endParaRPr lang="ru-RU"/>
        </a:p>
      </dgm:t>
    </dgm:pt>
    <dgm:pt modelId="{6A888472-BAB8-4548-94D6-B44241838EAD}" type="sibTrans" cxnId="{FA2C61A7-5089-4AD1-81B9-3D4D3C719C0F}">
      <dgm:prSet/>
      <dgm:spPr/>
      <dgm:t>
        <a:bodyPr/>
        <a:lstStyle/>
        <a:p>
          <a:endParaRPr lang="ru-RU"/>
        </a:p>
      </dgm:t>
    </dgm:pt>
    <dgm:pt modelId="{88676CEE-EA90-4C5E-8433-188E730A0380}">
      <dgm:prSet custT="1"/>
      <dgm:spPr/>
      <dgm:t>
        <a:bodyPr/>
        <a:lstStyle/>
        <a:p>
          <a:r>
            <a:rPr lang="ru-RU" sz="1400" dirty="0" smtClean="0"/>
            <a:t>разработка проекта внесения изменений в Генеральный план и Правила землепользования.</a:t>
          </a:r>
          <a:endParaRPr lang="ru-RU" sz="1400" dirty="0"/>
        </a:p>
      </dgm:t>
    </dgm:pt>
    <dgm:pt modelId="{D83922C7-2090-44C8-99A8-B845E7B20B3C}" type="parTrans" cxnId="{89BDA27E-54AE-4E6C-8CD7-69ED67FE3263}">
      <dgm:prSet/>
      <dgm:spPr/>
      <dgm:t>
        <a:bodyPr/>
        <a:lstStyle/>
        <a:p>
          <a:endParaRPr lang="ru-RU"/>
        </a:p>
      </dgm:t>
    </dgm:pt>
    <dgm:pt modelId="{1C21FD8C-3F39-407D-AA47-2957EA93EBCE}" type="sibTrans" cxnId="{89BDA27E-54AE-4E6C-8CD7-69ED67FE3263}">
      <dgm:prSet/>
      <dgm:spPr/>
      <dgm:t>
        <a:bodyPr/>
        <a:lstStyle/>
        <a:p>
          <a:endParaRPr lang="ru-RU"/>
        </a:p>
      </dgm:t>
    </dgm:pt>
    <dgm:pt modelId="{973410F7-D345-40F5-903B-8C469C056F33}" type="pres">
      <dgm:prSet presAssocID="{08D9E474-2E89-4E37-AE7B-F1A088FF1766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44746B65-5242-4ECB-BC48-6B75F1DEEFA2}" type="pres">
      <dgm:prSet presAssocID="{C6AA1873-5ECE-4CE0-805B-469275D1AC5C}" presName="linNode" presStyleCnt="0"/>
      <dgm:spPr/>
    </dgm:pt>
    <dgm:pt modelId="{1FBB06B0-5BA9-48ED-96D1-40A0BFCB7D1A}" type="pres">
      <dgm:prSet presAssocID="{C6AA1873-5ECE-4CE0-805B-469275D1AC5C}" presName="parentShp" presStyleLbl="node1" presStyleIdx="0" presStyleCnt="2" custScaleY="14282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E020EB-EC7A-4649-A9C9-4F2027594AFD}" type="pres">
      <dgm:prSet presAssocID="{C6AA1873-5ECE-4CE0-805B-469275D1AC5C}" presName="childShp" presStyleLbl="bgAccFollowNode1" presStyleIdx="0" presStyleCnt="2" custScaleY="98889" custLinFactNeighborX="938" custLinFactNeighborY="1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BA639E-83F5-4F13-94F9-E7255B47E4B9}" type="pres">
      <dgm:prSet presAssocID="{2E844BFC-E8C5-445E-816D-A941DF0B7B4C}" presName="spacing" presStyleCnt="0"/>
      <dgm:spPr/>
    </dgm:pt>
    <dgm:pt modelId="{5D565CB9-294A-47B0-A815-634B8164C3BE}" type="pres">
      <dgm:prSet presAssocID="{6729ECC2-20AD-4833-BF53-F9F969C16E11}" presName="linNode" presStyleCnt="0"/>
      <dgm:spPr/>
    </dgm:pt>
    <dgm:pt modelId="{25453DDD-00E7-414D-A08E-8F9B8C27532D}" type="pres">
      <dgm:prSet presAssocID="{6729ECC2-20AD-4833-BF53-F9F969C16E11}" presName="parentShp" presStyleLbl="node1" presStyleIdx="1" presStyleCnt="2" custScaleY="1442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4E1D2EB-985A-4377-9A1E-14C50906C62D}" type="pres">
      <dgm:prSet presAssocID="{6729ECC2-20AD-4833-BF53-F9F969C16E11}" presName="childShp" presStyleLbl="bgAccFollowNode1" presStyleIdx="1" presStyleCnt="2" custScaleY="1937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8B5FEA3-A43B-458E-9DF0-24F7B3A55806}" type="presOf" srcId="{C6AA1873-5ECE-4CE0-805B-469275D1AC5C}" destId="{1FBB06B0-5BA9-48ED-96D1-40A0BFCB7D1A}" srcOrd="0" destOrd="0" presId="urn:microsoft.com/office/officeart/2005/8/layout/vList6"/>
    <dgm:cxn modelId="{3D355DC5-A58A-4214-9A52-52145DA4A8C4}" type="presOf" srcId="{08D9E474-2E89-4E37-AE7B-F1A088FF1766}" destId="{973410F7-D345-40F5-903B-8C469C056F33}" srcOrd="0" destOrd="0" presId="urn:microsoft.com/office/officeart/2005/8/layout/vList6"/>
    <dgm:cxn modelId="{78B736C6-F796-4D0A-8490-D4F94B722626}" type="presOf" srcId="{6729ECC2-20AD-4833-BF53-F9F969C16E11}" destId="{25453DDD-00E7-414D-A08E-8F9B8C27532D}" srcOrd="0" destOrd="0" presId="urn:microsoft.com/office/officeart/2005/8/layout/vList6"/>
    <dgm:cxn modelId="{73682796-DCD0-4AF3-BD13-079D1C0B36B6}" type="presOf" srcId="{88676CEE-EA90-4C5E-8433-188E730A0380}" destId="{C4E1D2EB-985A-4377-9A1E-14C50906C62D}" srcOrd="0" destOrd="2" presId="urn:microsoft.com/office/officeart/2005/8/layout/vList6"/>
    <dgm:cxn modelId="{6D479C63-D8DC-4109-B2DB-366F2AFF48C2}" srcId="{6729ECC2-20AD-4833-BF53-F9F969C16E11}" destId="{C9B61D47-FC4E-488C-BFE0-755DCF0D088A}" srcOrd="0" destOrd="0" parTransId="{EAA54B46-61F2-4C8C-9286-FDCBE0B3CB35}" sibTransId="{434F9654-8F66-41C9-B502-98BF761EC6E9}"/>
    <dgm:cxn modelId="{89BDA27E-54AE-4E6C-8CD7-69ED67FE3263}" srcId="{6729ECC2-20AD-4833-BF53-F9F969C16E11}" destId="{88676CEE-EA90-4C5E-8433-188E730A0380}" srcOrd="2" destOrd="0" parTransId="{D83922C7-2090-44C8-99A8-B845E7B20B3C}" sibTransId="{1C21FD8C-3F39-407D-AA47-2957EA93EBCE}"/>
    <dgm:cxn modelId="{2BA54958-FD3F-4174-BBC2-60604C66639F}" srcId="{08D9E474-2E89-4E37-AE7B-F1A088FF1766}" destId="{6729ECC2-20AD-4833-BF53-F9F969C16E11}" srcOrd="1" destOrd="0" parTransId="{B92AD202-D1C7-4111-8254-E535E80561FC}" sibTransId="{7BDD7B60-63B9-49B4-AD21-30DB93EC4ABD}"/>
    <dgm:cxn modelId="{4801477C-D1DF-4224-BD8C-A7BAF429E900}" type="presOf" srcId="{C9B61D47-FC4E-488C-BFE0-755DCF0D088A}" destId="{C4E1D2EB-985A-4377-9A1E-14C50906C62D}" srcOrd="0" destOrd="0" presId="urn:microsoft.com/office/officeart/2005/8/layout/vList6"/>
    <dgm:cxn modelId="{9698A43D-5A17-4C93-AE70-821F6D877AE5}" type="presOf" srcId="{405E970B-C93D-47CB-B8A8-7D794DC3743E}" destId="{C4E1D2EB-985A-4377-9A1E-14C50906C62D}" srcOrd="0" destOrd="1" presId="urn:microsoft.com/office/officeart/2005/8/layout/vList6"/>
    <dgm:cxn modelId="{1714929B-C864-44D2-AC3C-A35795DEFD39}" srcId="{08D9E474-2E89-4E37-AE7B-F1A088FF1766}" destId="{C6AA1873-5ECE-4CE0-805B-469275D1AC5C}" srcOrd="0" destOrd="0" parTransId="{8C0641E7-1ACB-48C2-9C71-17267E82ABFF}" sibTransId="{2E844BFC-E8C5-445E-816D-A941DF0B7B4C}"/>
    <dgm:cxn modelId="{5C3B4C25-B936-4892-938E-5D19627D1BF4}" type="presOf" srcId="{EA129D8C-8C90-4307-82E9-CC796C56FB82}" destId="{27E020EB-EC7A-4649-A9C9-4F2027594AFD}" srcOrd="0" destOrd="0" presId="urn:microsoft.com/office/officeart/2005/8/layout/vList6"/>
    <dgm:cxn modelId="{FA2C61A7-5089-4AD1-81B9-3D4D3C719C0F}" srcId="{6729ECC2-20AD-4833-BF53-F9F969C16E11}" destId="{405E970B-C93D-47CB-B8A8-7D794DC3743E}" srcOrd="1" destOrd="0" parTransId="{349C1AB2-3648-416B-A46C-04F2DBE6D70D}" sibTransId="{6A888472-BAB8-4548-94D6-B44241838EAD}"/>
    <dgm:cxn modelId="{DE598952-068B-4054-86C5-510FA51E4E34}" srcId="{C6AA1873-5ECE-4CE0-805B-469275D1AC5C}" destId="{EA129D8C-8C90-4307-82E9-CC796C56FB82}" srcOrd="0" destOrd="0" parTransId="{DC8A7316-ADE4-4AB9-9BBF-ED88CACBE92F}" sibTransId="{3FD8B29D-88B9-4DF7-8032-5BBCA4BF66A6}"/>
    <dgm:cxn modelId="{1EA7DA29-5767-4E73-A0DB-4B0FDE54D2EC}" type="presParOf" srcId="{973410F7-D345-40F5-903B-8C469C056F33}" destId="{44746B65-5242-4ECB-BC48-6B75F1DEEFA2}" srcOrd="0" destOrd="0" presId="urn:microsoft.com/office/officeart/2005/8/layout/vList6"/>
    <dgm:cxn modelId="{8AA2B8F6-6873-487E-AF13-CD4EA4950C79}" type="presParOf" srcId="{44746B65-5242-4ECB-BC48-6B75F1DEEFA2}" destId="{1FBB06B0-5BA9-48ED-96D1-40A0BFCB7D1A}" srcOrd="0" destOrd="0" presId="urn:microsoft.com/office/officeart/2005/8/layout/vList6"/>
    <dgm:cxn modelId="{D465FE9A-B385-4DF0-A422-4134EB11C873}" type="presParOf" srcId="{44746B65-5242-4ECB-BC48-6B75F1DEEFA2}" destId="{27E020EB-EC7A-4649-A9C9-4F2027594AFD}" srcOrd="1" destOrd="0" presId="urn:microsoft.com/office/officeart/2005/8/layout/vList6"/>
    <dgm:cxn modelId="{5086B999-A69A-4A5A-B5FF-CD8A218E37D9}" type="presParOf" srcId="{973410F7-D345-40F5-903B-8C469C056F33}" destId="{60BA639E-83F5-4F13-94F9-E7255B47E4B9}" srcOrd="1" destOrd="0" presId="urn:microsoft.com/office/officeart/2005/8/layout/vList6"/>
    <dgm:cxn modelId="{C29EC6BE-60E8-4340-B1EE-0ADEFB5C0993}" type="presParOf" srcId="{973410F7-D345-40F5-903B-8C469C056F33}" destId="{5D565CB9-294A-47B0-A815-634B8164C3BE}" srcOrd="2" destOrd="0" presId="urn:microsoft.com/office/officeart/2005/8/layout/vList6"/>
    <dgm:cxn modelId="{487995AB-B6A5-428E-B282-5E15CB302712}" type="presParOf" srcId="{5D565CB9-294A-47B0-A815-634B8164C3BE}" destId="{25453DDD-00E7-414D-A08E-8F9B8C27532D}" srcOrd="0" destOrd="0" presId="urn:microsoft.com/office/officeart/2005/8/layout/vList6"/>
    <dgm:cxn modelId="{2DA8DD99-86F5-448F-A9DB-6F71758EF9B2}" type="presParOf" srcId="{5D565CB9-294A-47B0-A815-634B8164C3BE}" destId="{C4E1D2EB-985A-4377-9A1E-14C50906C62D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CF87D99E-2303-4DF3-8CB0-90A60CFE7D7F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B2B82F-144F-4A2D-9FBC-806C7A95BEA7}">
      <dgm:prSet phldrT="[Текст]" custT="1"/>
      <dgm:spPr/>
      <dgm:t>
        <a:bodyPr/>
        <a:lstStyle/>
        <a:p>
          <a:r>
            <a:rPr lang="ru-RU" sz="2000" i="0" dirty="0" smtClean="0"/>
            <a:t>МП «Восстановление ливневой канализации» - 1028,2 тыс.руб.</a:t>
          </a:r>
          <a:endParaRPr lang="ru-RU" sz="2000" i="0" dirty="0"/>
        </a:p>
      </dgm:t>
    </dgm:pt>
    <dgm:pt modelId="{D71EF7CA-D544-4811-916D-84CBCA0064E2}" type="parTrans" cxnId="{4C43B2D4-F411-4268-B44B-5D43BB9DA0A4}">
      <dgm:prSet/>
      <dgm:spPr/>
      <dgm:t>
        <a:bodyPr/>
        <a:lstStyle/>
        <a:p>
          <a:endParaRPr lang="ru-RU"/>
        </a:p>
      </dgm:t>
    </dgm:pt>
    <dgm:pt modelId="{D02C083B-3983-406F-806E-A419148FE277}" type="sibTrans" cxnId="{4C43B2D4-F411-4268-B44B-5D43BB9DA0A4}">
      <dgm:prSet/>
      <dgm:spPr/>
      <dgm:t>
        <a:bodyPr/>
        <a:lstStyle/>
        <a:p>
          <a:endParaRPr lang="ru-RU"/>
        </a:p>
      </dgm:t>
    </dgm:pt>
    <dgm:pt modelId="{7CC3D05F-8E4E-4A9B-BAEA-162949B53A73}">
      <dgm:prSet phldrT="[Текст]" custT="1"/>
      <dgm:spPr/>
      <dgm:t>
        <a:bodyPr/>
        <a:lstStyle/>
        <a:p>
          <a:r>
            <a:rPr lang="ru-RU" sz="1500" dirty="0" smtClean="0"/>
            <a:t>Произведен ремонт и прочистка ливневой канализации от пр.Строителей,18 до пр.Строителей,1 и отвод воды пр.Строителей,20. </a:t>
          </a:r>
          <a:endParaRPr lang="ru-RU" sz="1500" dirty="0"/>
        </a:p>
      </dgm:t>
    </dgm:pt>
    <dgm:pt modelId="{111B7787-9704-41E6-A19B-6E3C6B0BC7E0}" type="parTrans" cxnId="{9E38E5A5-8B79-4CF4-9CCC-F7BC7BE84EBB}">
      <dgm:prSet/>
      <dgm:spPr/>
      <dgm:t>
        <a:bodyPr/>
        <a:lstStyle/>
        <a:p>
          <a:endParaRPr lang="ru-RU"/>
        </a:p>
      </dgm:t>
    </dgm:pt>
    <dgm:pt modelId="{F1E29C2F-D8D6-4B0A-A3A3-F4A631CABC97}" type="sibTrans" cxnId="{9E38E5A5-8B79-4CF4-9CCC-F7BC7BE84EBB}">
      <dgm:prSet/>
      <dgm:spPr/>
      <dgm:t>
        <a:bodyPr/>
        <a:lstStyle/>
        <a:p>
          <a:endParaRPr lang="ru-RU"/>
        </a:p>
      </dgm:t>
    </dgm:pt>
    <dgm:pt modelId="{967ED89F-9E33-4223-A71A-42A60D5A2B11}">
      <dgm:prSet phldrT="[Текст]" custT="1"/>
      <dgm:spPr/>
      <dgm:t>
        <a:bodyPr/>
        <a:lstStyle/>
        <a:p>
          <a:r>
            <a:rPr lang="ru-RU" sz="2100" i="0" dirty="0" smtClean="0"/>
            <a:t>МП «Чистая вода» </a:t>
          </a:r>
        </a:p>
        <a:p>
          <a:r>
            <a:rPr lang="ru-RU" sz="2100" dirty="0" smtClean="0"/>
            <a:t>- 240,0 тыс.руб.</a:t>
          </a:r>
          <a:endParaRPr lang="ru-RU" sz="2100" dirty="0"/>
        </a:p>
      </dgm:t>
    </dgm:pt>
    <dgm:pt modelId="{A1618E18-99B6-42BF-868A-72EB308ABF35}" type="parTrans" cxnId="{F19E8D34-59C6-4897-82A6-07E1BD926FAE}">
      <dgm:prSet/>
      <dgm:spPr/>
      <dgm:t>
        <a:bodyPr/>
        <a:lstStyle/>
        <a:p>
          <a:endParaRPr lang="ru-RU"/>
        </a:p>
      </dgm:t>
    </dgm:pt>
    <dgm:pt modelId="{A7D5B3C6-CA2B-43A6-B9CD-66DF4BAC6963}" type="sibTrans" cxnId="{F19E8D34-59C6-4897-82A6-07E1BD926FAE}">
      <dgm:prSet/>
      <dgm:spPr/>
      <dgm:t>
        <a:bodyPr/>
        <a:lstStyle/>
        <a:p>
          <a:endParaRPr lang="ru-RU"/>
        </a:p>
      </dgm:t>
    </dgm:pt>
    <dgm:pt modelId="{B4BB8575-675D-46E4-8F19-AE1543E17F8F}">
      <dgm:prSet phldrT="[Текст]" custT="1"/>
      <dgm:spPr/>
      <dgm:t>
        <a:bodyPr/>
        <a:lstStyle/>
        <a:p>
          <a:r>
            <a:rPr lang="ru-RU" sz="1500" dirty="0" smtClean="0"/>
            <a:t>доставка питьевой воды в п. Индивидуальный                (населению отпущено 414,7м</a:t>
          </a:r>
          <a:r>
            <a:rPr lang="ru-RU" sz="1500" baseline="30000" dirty="0" smtClean="0"/>
            <a:t>3</a:t>
          </a:r>
          <a:r>
            <a:rPr lang="ru-RU" sz="1500" dirty="0" smtClean="0"/>
            <a:t> воды)</a:t>
          </a:r>
          <a:endParaRPr lang="ru-RU" sz="1500" dirty="0"/>
        </a:p>
      </dgm:t>
    </dgm:pt>
    <dgm:pt modelId="{7C90D0BE-734F-4A22-8054-98E2FAE4CFC9}" type="parTrans" cxnId="{F6DADBA4-7C1F-4E59-93DA-8D3D538CCE60}">
      <dgm:prSet/>
      <dgm:spPr/>
      <dgm:t>
        <a:bodyPr/>
        <a:lstStyle/>
        <a:p>
          <a:endParaRPr lang="ru-RU"/>
        </a:p>
      </dgm:t>
    </dgm:pt>
    <dgm:pt modelId="{6BEC5904-1634-433F-94EC-95866AF5AF9C}" type="sibTrans" cxnId="{F6DADBA4-7C1F-4E59-93DA-8D3D538CCE60}">
      <dgm:prSet/>
      <dgm:spPr/>
      <dgm:t>
        <a:bodyPr/>
        <a:lstStyle/>
        <a:p>
          <a:endParaRPr lang="ru-RU"/>
        </a:p>
      </dgm:t>
    </dgm:pt>
    <dgm:pt modelId="{577D94E0-6DA3-4F63-8EAF-12EAAA68B504}">
      <dgm:prSet phldrT="[Текст]" custT="1"/>
      <dgm:spPr/>
      <dgm:t>
        <a:bodyPr/>
        <a:lstStyle/>
        <a:p>
          <a:r>
            <a:rPr lang="ru-RU" sz="1600" i="0" dirty="0" smtClean="0"/>
            <a:t>МП «Комплексное освоение территории для развития малоэтажного строительства» - 2888,1 т.руб.</a:t>
          </a:r>
          <a:endParaRPr lang="ru-RU" sz="1600" i="0" dirty="0"/>
        </a:p>
      </dgm:t>
    </dgm:pt>
    <dgm:pt modelId="{DA13E5BF-F86F-4CED-8663-6D411C8CC985}" type="parTrans" cxnId="{D297D428-F735-42BE-89AD-69D403253362}">
      <dgm:prSet/>
      <dgm:spPr/>
      <dgm:t>
        <a:bodyPr/>
        <a:lstStyle/>
        <a:p>
          <a:endParaRPr lang="ru-RU"/>
        </a:p>
      </dgm:t>
    </dgm:pt>
    <dgm:pt modelId="{F70B1201-1BE4-4A0B-8F12-C7A9ED0A4805}" type="sibTrans" cxnId="{D297D428-F735-42BE-89AD-69D403253362}">
      <dgm:prSet/>
      <dgm:spPr/>
      <dgm:t>
        <a:bodyPr/>
        <a:lstStyle/>
        <a:p>
          <a:endParaRPr lang="ru-RU"/>
        </a:p>
      </dgm:t>
    </dgm:pt>
    <dgm:pt modelId="{E92F99F1-B6FA-4872-92FD-8E920580841C}">
      <dgm:prSet phldrT="[Текст]"/>
      <dgm:spPr/>
      <dgm:t>
        <a:bodyPr/>
        <a:lstStyle/>
        <a:p>
          <a:r>
            <a:rPr lang="ru-RU" dirty="0" smtClean="0"/>
            <a:t>произведена оплата по договору на осуществление технологического присоединения </a:t>
          </a:r>
          <a:r>
            <a:rPr lang="ru-RU" dirty="0" err="1" smtClean="0"/>
            <a:t>энергопринимающих</a:t>
          </a:r>
          <a:r>
            <a:rPr lang="ru-RU" dirty="0" smtClean="0"/>
            <a:t> устройств объекта - малоэтажной жилой застройки в границах пр. Строителей - шоссе Машиностроителей в г. Амурске.</a:t>
          </a:r>
          <a:endParaRPr lang="ru-RU" dirty="0"/>
        </a:p>
      </dgm:t>
    </dgm:pt>
    <dgm:pt modelId="{B5AEF45B-4CC4-4DF4-838C-8660F0BD477C}" type="parTrans" cxnId="{B22FDF34-EC45-43FA-A523-D0AA9B3C95AD}">
      <dgm:prSet/>
      <dgm:spPr/>
      <dgm:t>
        <a:bodyPr/>
        <a:lstStyle/>
        <a:p>
          <a:endParaRPr lang="ru-RU"/>
        </a:p>
      </dgm:t>
    </dgm:pt>
    <dgm:pt modelId="{D2DD48F7-6FC3-4EB0-A267-B497BDBFA087}" type="sibTrans" cxnId="{B22FDF34-EC45-43FA-A523-D0AA9B3C95AD}">
      <dgm:prSet/>
      <dgm:spPr/>
      <dgm:t>
        <a:bodyPr/>
        <a:lstStyle/>
        <a:p>
          <a:endParaRPr lang="ru-RU"/>
        </a:p>
      </dgm:t>
    </dgm:pt>
    <dgm:pt modelId="{824CC6BC-9C0B-4EB4-ACE9-2335F8F89820}" type="pres">
      <dgm:prSet presAssocID="{CF87D99E-2303-4DF3-8CB0-90A60CFE7D7F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4AED7B7-9454-45F6-8E5F-A8BFFBF6C385}" type="pres">
      <dgm:prSet presAssocID="{A6B2B82F-144F-4A2D-9FBC-806C7A95BEA7}" presName="linNode" presStyleCnt="0"/>
      <dgm:spPr/>
    </dgm:pt>
    <dgm:pt modelId="{1C6796F9-AAE0-4688-A81A-FE37E6B92FB7}" type="pres">
      <dgm:prSet presAssocID="{A6B2B82F-144F-4A2D-9FBC-806C7A95BEA7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DC28FF-B84F-4904-BB62-0ABF9B0A92FB}" type="pres">
      <dgm:prSet presAssocID="{A6B2B82F-144F-4A2D-9FBC-806C7A95BEA7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AE12F-276B-41B6-BA6A-5EBF23BDF298}" type="pres">
      <dgm:prSet presAssocID="{D02C083B-3983-406F-806E-A419148FE277}" presName="sp" presStyleCnt="0"/>
      <dgm:spPr/>
    </dgm:pt>
    <dgm:pt modelId="{EE34CAED-1E66-4C7E-A65A-5A54B99F03FA}" type="pres">
      <dgm:prSet presAssocID="{967ED89F-9E33-4223-A71A-42A60D5A2B11}" presName="linNode" presStyleCnt="0"/>
      <dgm:spPr/>
    </dgm:pt>
    <dgm:pt modelId="{2BF9075E-6CFE-4A9D-B857-84D40BFA88A1}" type="pres">
      <dgm:prSet presAssocID="{967ED89F-9E33-4223-A71A-42A60D5A2B11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DC43CF-CC3A-4C4C-B1ED-4E6EF337D8F8}" type="pres">
      <dgm:prSet presAssocID="{967ED89F-9E33-4223-A71A-42A60D5A2B11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ED0EE0-33D6-40DB-AF08-87551344E9D9}" type="pres">
      <dgm:prSet presAssocID="{A7D5B3C6-CA2B-43A6-B9CD-66DF4BAC6963}" presName="sp" presStyleCnt="0"/>
      <dgm:spPr/>
    </dgm:pt>
    <dgm:pt modelId="{7586F3BE-17B1-4C0C-9875-21D00C7A4655}" type="pres">
      <dgm:prSet presAssocID="{577D94E0-6DA3-4F63-8EAF-12EAAA68B504}" presName="linNode" presStyleCnt="0"/>
      <dgm:spPr/>
    </dgm:pt>
    <dgm:pt modelId="{E5548AAF-B6AE-4BDB-871B-F0E60FF5EEB5}" type="pres">
      <dgm:prSet presAssocID="{577D94E0-6DA3-4F63-8EAF-12EAAA68B50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AEACDC-B8F2-45CF-8139-A67DB77686C3}" type="pres">
      <dgm:prSet presAssocID="{577D94E0-6DA3-4F63-8EAF-12EAAA68B504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97D428-F735-42BE-89AD-69D403253362}" srcId="{CF87D99E-2303-4DF3-8CB0-90A60CFE7D7F}" destId="{577D94E0-6DA3-4F63-8EAF-12EAAA68B504}" srcOrd="2" destOrd="0" parTransId="{DA13E5BF-F86F-4CED-8663-6D411C8CC985}" sibTransId="{F70B1201-1BE4-4A0B-8F12-C7A9ED0A4805}"/>
    <dgm:cxn modelId="{B8BDCF1A-9772-456E-B02D-FE3A31C384BC}" type="presOf" srcId="{577D94E0-6DA3-4F63-8EAF-12EAAA68B504}" destId="{E5548AAF-B6AE-4BDB-871B-F0E60FF5EEB5}" srcOrd="0" destOrd="0" presId="urn:microsoft.com/office/officeart/2005/8/layout/vList5"/>
    <dgm:cxn modelId="{7CCA40EC-D929-46DD-A255-06820D7314C9}" type="presOf" srcId="{7CC3D05F-8E4E-4A9B-BAEA-162949B53A73}" destId="{66DC28FF-B84F-4904-BB62-0ABF9B0A92FB}" srcOrd="0" destOrd="0" presId="urn:microsoft.com/office/officeart/2005/8/layout/vList5"/>
    <dgm:cxn modelId="{F19E8D34-59C6-4897-82A6-07E1BD926FAE}" srcId="{CF87D99E-2303-4DF3-8CB0-90A60CFE7D7F}" destId="{967ED89F-9E33-4223-A71A-42A60D5A2B11}" srcOrd="1" destOrd="0" parTransId="{A1618E18-99B6-42BF-868A-72EB308ABF35}" sibTransId="{A7D5B3C6-CA2B-43A6-B9CD-66DF4BAC6963}"/>
    <dgm:cxn modelId="{05ACA486-534E-4D48-9E16-3E2604117094}" type="presOf" srcId="{CF87D99E-2303-4DF3-8CB0-90A60CFE7D7F}" destId="{824CC6BC-9C0B-4EB4-ACE9-2335F8F89820}" srcOrd="0" destOrd="0" presId="urn:microsoft.com/office/officeart/2005/8/layout/vList5"/>
    <dgm:cxn modelId="{9E38E5A5-8B79-4CF4-9CCC-F7BC7BE84EBB}" srcId="{A6B2B82F-144F-4A2D-9FBC-806C7A95BEA7}" destId="{7CC3D05F-8E4E-4A9B-BAEA-162949B53A73}" srcOrd="0" destOrd="0" parTransId="{111B7787-9704-41E6-A19B-6E3C6B0BC7E0}" sibTransId="{F1E29C2F-D8D6-4B0A-A3A3-F4A631CABC97}"/>
    <dgm:cxn modelId="{F4349984-34A7-4136-A354-393FFE533A54}" type="presOf" srcId="{967ED89F-9E33-4223-A71A-42A60D5A2B11}" destId="{2BF9075E-6CFE-4A9D-B857-84D40BFA88A1}" srcOrd="0" destOrd="0" presId="urn:microsoft.com/office/officeart/2005/8/layout/vList5"/>
    <dgm:cxn modelId="{37844B69-B272-4801-BB0D-89D8232D89DC}" type="presOf" srcId="{B4BB8575-675D-46E4-8F19-AE1543E17F8F}" destId="{5CDC43CF-CC3A-4C4C-B1ED-4E6EF337D8F8}" srcOrd="0" destOrd="0" presId="urn:microsoft.com/office/officeart/2005/8/layout/vList5"/>
    <dgm:cxn modelId="{B22FDF34-EC45-43FA-A523-D0AA9B3C95AD}" srcId="{577D94E0-6DA3-4F63-8EAF-12EAAA68B504}" destId="{E92F99F1-B6FA-4872-92FD-8E920580841C}" srcOrd="0" destOrd="0" parTransId="{B5AEF45B-4CC4-4DF4-838C-8660F0BD477C}" sibTransId="{D2DD48F7-6FC3-4EB0-A267-B497BDBFA087}"/>
    <dgm:cxn modelId="{F6DADBA4-7C1F-4E59-93DA-8D3D538CCE60}" srcId="{967ED89F-9E33-4223-A71A-42A60D5A2B11}" destId="{B4BB8575-675D-46E4-8F19-AE1543E17F8F}" srcOrd="0" destOrd="0" parTransId="{7C90D0BE-734F-4A22-8054-98E2FAE4CFC9}" sibTransId="{6BEC5904-1634-433F-94EC-95866AF5AF9C}"/>
    <dgm:cxn modelId="{4C43B2D4-F411-4268-B44B-5D43BB9DA0A4}" srcId="{CF87D99E-2303-4DF3-8CB0-90A60CFE7D7F}" destId="{A6B2B82F-144F-4A2D-9FBC-806C7A95BEA7}" srcOrd="0" destOrd="0" parTransId="{D71EF7CA-D544-4811-916D-84CBCA0064E2}" sibTransId="{D02C083B-3983-406F-806E-A419148FE277}"/>
    <dgm:cxn modelId="{17CDF276-1171-42C3-AE47-B555AA37A683}" type="presOf" srcId="{A6B2B82F-144F-4A2D-9FBC-806C7A95BEA7}" destId="{1C6796F9-AAE0-4688-A81A-FE37E6B92FB7}" srcOrd="0" destOrd="0" presId="urn:microsoft.com/office/officeart/2005/8/layout/vList5"/>
    <dgm:cxn modelId="{B1BE0E5C-8A70-43E3-B793-64BD4DBF771E}" type="presOf" srcId="{E92F99F1-B6FA-4872-92FD-8E920580841C}" destId="{03AEACDC-B8F2-45CF-8139-A67DB77686C3}" srcOrd="0" destOrd="0" presId="urn:microsoft.com/office/officeart/2005/8/layout/vList5"/>
    <dgm:cxn modelId="{5E306943-D9DE-469A-B23C-3F03D199E5BE}" type="presParOf" srcId="{824CC6BC-9C0B-4EB4-ACE9-2335F8F89820}" destId="{E4AED7B7-9454-45F6-8E5F-A8BFFBF6C385}" srcOrd="0" destOrd="0" presId="urn:microsoft.com/office/officeart/2005/8/layout/vList5"/>
    <dgm:cxn modelId="{A6C723CB-5C37-4EFA-B4A6-E4F6CA049696}" type="presParOf" srcId="{E4AED7B7-9454-45F6-8E5F-A8BFFBF6C385}" destId="{1C6796F9-AAE0-4688-A81A-FE37E6B92FB7}" srcOrd="0" destOrd="0" presId="urn:microsoft.com/office/officeart/2005/8/layout/vList5"/>
    <dgm:cxn modelId="{097FC3AD-0024-4985-A452-56A71E02FE67}" type="presParOf" srcId="{E4AED7B7-9454-45F6-8E5F-A8BFFBF6C385}" destId="{66DC28FF-B84F-4904-BB62-0ABF9B0A92FB}" srcOrd="1" destOrd="0" presId="urn:microsoft.com/office/officeart/2005/8/layout/vList5"/>
    <dgm:cxn modelId="{32269398-E160-4E26-9DAB-109EBC20B856}" type="presParOf" srcId="{824CC6BC-9C0B-4EB4-ACE9-2335F8F89820}" destId="{04FAE12F-276B-41B6-BA6A-5EBF23BDF298}" srcOrd="1" destOrd="0" presId="urn:microsoft.com/office/officeart/2005/8/layout/vList5"/>
    <dgm:cxn modelId="{62615CBC-70B9-4D76-A98A-E87372080D49}" type="presParOf" srcId="{824CC6BC-9C0B-4EB4-ACE9-2335F8F89820}" destId="{EE34CAED-1E66-4C7E-A65A-5A54B99F03FA}" srcOrd="2" destOrd="0" presId="urn:microsoft.com/office/officeart/2005/8/layout/vList5"/>
    <dgm:cxn modelId="{70BD7F03-B4EB-4E42-B783-A7FEB06BD6EE}" type="presParOf" srcId="{EE34CAED-1E66-4C7E-A65A-5A54B99F03FA}" destId="{2BF9075E-6CFE-4A9D-B857-84D40BFA88A1}" srcOrd="0" destOrd="0" presId="urn:microsoft.com/office/officeart/2005/8/layout/vList5"/>
    <dgm:cxn modelId="{81F7FB80-7647-465B-B066-D0A62C3938A4}" type="presParOf" srcId="{EE34CAED-1E66-4C7E-A65A-5A54B99F03FA}" destId="{5CDC43CF-CC3A-4C4C-B1ED-4E6EF337D8F8}" srcOrd="1" destOrd="0" presId="urn:microsoft.com/office/officeart/2005/8/layout/vList5"/>
    <dgm:cxn modelId="{8066FB72-DFFB-4B6E-A174-922E66B8F8D1}" type="presParOf" srcId="{824CC6BC-9C0B-4EB4-ACE9-2335F8F89820}" destId="{7CED0EE0-33D6-40DB-AF08-87551344E9D9}" srcOrd="3" destOrd="0" presId="urn:microsoft.com/office/officeart/2005/8/layout/vList5"/>
    <dgm:cxn modelId="{D4B63745-1589-45F8-A48B-E043C5872D22}" type="presParOf" srcId="{824CC6BC-9C0B-4EB4-ACE9-2335F8F89820}" destId="{7586F3BE-17B1-4C0C-9875-21D00C7A4655}" srcOrd="4" destOrd="0" presId="urn:microsoft.com/office/officeart/2005/8/layout/vList5"/>
    <dgm:cxn modelId="{3FFF6C8B-BD72-40E7-AF4D-64FE109BBBC8}" type="presParOf" srcId="{7586F3BE-17B1-4C0C-9875-21D00C7A4655}" destId="{E5548AAF-B6AE-4BDB-871B-F0E60FF5EEB5}" srcOrd="0" destOrd="0" presId="urn:microsoft.com/office/officeart/2005/8/layout/vList5"/>
    <dgm:cxn modelId="{66915D9F-2254-4875-BCD2-577D825F533C}" type="presParOf" srcId="{7586F3BE-17B1-4C0C-9875-21D00C7A4655}" destId="{03AEACDC-B8F2-45CF-8139-A67DB77686C3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6BBF84-2A2A-4713-A442-A201C4868A88}">
      <dsp:nvSpPr>
        <dsp:cNvPr id="0" name=""/>
        <dsp:cNvSpPr/>
      </dsp:nvSpPr>
      <dsp:spPr>
        <a:xfrm>
          <a:off x="102541" y="0"/>
          <a:ext cx="3328144" cy="3328144"/>
        </a:xfrm>
        <a:prstGeom prst="triangle">
          <a:avLst/>
        </a:prstGeom>
        <a:solidFill>
          <a:schemeClr val="accent2">
            <a:shade val="8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8DB087A-1BD4-4801-AB7E-1E0A9A72A391}">
      <dsp:nvSpPr>
        <dsp:cNvPr id="0" name=""/>
        <dsp:cNvSpPr/>
      </dsp:nvSpPr>
      <dsp:spPr>
        <a:xfrm>
          <a:off x="1800209" y="360041"/>
          <a:ext cx="2163293" cy="7878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Налоговые доходы</a:t>
          </a:r>
          <a:endParaRPr lang="ru-RU" sz="2000" kern="1200" dirty="0"/>
        </a:p>
      </dsp:txBody>
      <dsp:txXfrm>
        <a:off x="1800209" y="360041"/>
        <a:ext cx="2163293" cy="787834"/>
      </dsp:txXfrm>
    </dsp:sp>
    <dsp:sp modelId="{9F597C1B-2D1E-4244-8BA9-F65EF0A8574A}">
      <dsp:nvSpPr>
        <dsp:cNvPr id="0" name=""/>
        <dsp:cNvSpPr/>
      </dsp:nvSpPr>
      <dsp:spPr>
        <a:xfrm>
          <a:off x="1766613" y="1220915"/>
          <a:ext cx="2163293" cy="7878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17936"/>
              <a:satOff val="-2012"/>
              <a:lumOff val="1284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Неналоговые доходы</a:t>
          </a:r>
          <a:endParaRPr lang="ru-RU" sz="2000" kern="1200" dirty="0"/>
        </a:p>
      </dsp:txBody>
      <dsp:txXfrm>
        <a:off x="1766613" y="1220915"/>
        <a:ext cx="2163293" cy="787834"/>
      </dsp:txXfrm>
    </dsp:sp>
    <dsp:sp modelId="{49129C90-EB49-47A8-A7A8-CDEEE9F92DA5}">
      <dsp:nvSpPr>
        <dsp:cNvPr id="0" name=""/>
        <dsp:cNvSpPr/>
      </dsp:nvSpPr>
      <dsp:spPr>
        <a:xfrm>
          <a:off x="1766613" y="2107228"/>
          <a:ext cx="2163293" cy="78783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shade val="80000"/>
              <a:hueOff val="-35872"/>
              <a:satOff val="-4024"/>
              <a:lumOff val="256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Безвозмездные поступления</a:t>
          </a:r>
          <a:endParaRPr lang="ru-RU" sz="2000" kern="1200" dirty="0"/>
        </a:p>
      </dsp:txBody>
      <dsp:txXfrm>
        <a:off x="1766613" y="2107228"/>
        <a:ext cx="2163293" cy="787834"/>
      </dsp:txXfrm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457D021-24F2-4032-81AE-9C917BB95062}">
      <dsp:nvSpPr>
        <dsp:cNvPr id="0" name=""/>
        <dsp:cNvSpPr/>
      </dsp:nvSpPr>
      <dsp:spPr>
        <a:xfrm rot="5400000">
          <a:off x="5292154" y="-2149099"/>
          <a:ext cx="873603" cy="539195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Содержание и ремонт сетей уличного освещения </a:t>
          </a:r>
          <a:r>
            <a:rPr lang="ru-RU" sz="1300" kern="1200" dirty="0" smtClean="0"/>
            <a:t>(заменено 6 опоры, 11 светильников, установлено 8 приборов учета, заменено 320м провода и т.д.</a:t>
          </a:r>
          <a:r>
            <a:rPr lang="ru-RU" sz="1500" kern="1200" dirty="0" smtClean="0"/>
            <a:t>)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 Оплата за городское уличное освещение (524392 кВт/ч)</a:t>
          </a:r>
          <a:endParaRPr lang="ru-RU" sz="1500" kern="1200" dirty="0"/>
        </a:p>
      </dsp:txBody>
      <dsp:txXfrm rot="5400000">
        <a:off x="5292154" y="-2149099"/>
        <a:ext cx="873603" cy="5391959"/>
      </dsp:txXfrm>
    </dsp:sp>
    <dsp:sp modelId="{FE2E2516-3B5F-4FB1-A9D5-FB0DDD4C50D6}">
      <dsp:nvSpPr>
        <dsp:cNvPr id="0" name=""/>
        <dsp:cNvSpPr/>
      </dsp:nvSpPr>
      <dsp:spPr>
        <a:xfrm>
          <a:off x="0" y="878"/>
          <a:ext cx="3032976" cy="10920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0" kern="1200" dirty="0" smtClean="0"/>
            <a:t>МП «Содержание, ремонт и модернизация линий уличного освещения» - 3804,3 тыс.руб.</a:t>
          </a:r>
          <a:endParaRPr lang="ru-RU" sz="1800" i="0" kern="1200" dirty="0"/>
        </a:p>
      </dsp:txBody>
      <dsp:txXfrm>
        <a:off x="0" y="878"/>
        <a:ext cx="3032976" cy="1092004"/>
      </dsp:txXfrm>
    </dsp:sp>
    <dsp:sp modelId="{AC0326EC-5BD2-455F-9873-9BEA928BCF16}">
      <dsp:nvSpPr>
        <dsp:cNvPr id="0" name=""/>
        <dsp:cNvSpPr/>
      </dsp:nvSpPr>
      <dsp:spPr>
        <a:xfrm rot="5400000">
          <a:off x="5292154" y="-1002494"/>
          <a:ext cx="873603" cy="539195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Произведена обрезка деревьев  (371 шт.), опрыскивание деревьев (560 шт.), приобретена рассада (20 </a:t>
          </a:r>
          <a:r>
            <a:rPr lang="ru-RU" sz="1400" kern="1200" dirty="0" err="1" smtClean="0"/>
            <a:t>тыс.шт</a:t>
          </a:r>
          <a:r>
            <a:rPr lang="ru-RU" sz="1400" kern="1200" dirty="0" smtClean="0"/>
            <a:t>.);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Проведены работы по кошению газонов (266897 м2), уходу за цветниками.</a:t>
          </a:r>
          <a:endParaRPr lang="ru-RU" sz="1400" kern="1200" dirty="0"/>
        </a:p>
      </dsp:txBody>
      <dsp:txXfrm rot="5400000">
        <a:off x="5292154" y="-1002494"/>
        <a:ext cx="873603" cy="5391959"/>
      </dsp:txXfrm>
    </dsp:sp>
    <dsp:sp modelId="{CA731103-BBF7-4730-ABE2-700304B5C2D2}">
      <dsp:nvSpPr>
        <dsp:cNvPr id="0" name=""/>
        <dsp:cNvSpPr/>
      </dsp:nvSpPr>
      <dsp:spPr>
        <a:xfrm>
          <a:off x="0" y="1147482"/>
          <a:ext cx="3032976" cy="10920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0" kern="1200" dirty="0" smtClean="0"/>
            <a:t>МП «Сохранение и развитие зеленого фонда»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0" kern="1200" dirty="0" smtClean="0"/>
            <a:t> - 1377,3 тыс.руб</a:t>
          </a:r>
          <a:r>
            <a:rPr lang="ru-RU" sz="2100" i="0" kern="1200" dirty="0" smtClean="0"/>
            <a:t>.</a:t>
          </a:r>
          <a:endParaRPr lang="ru-RU" sz="2100" i="0" kern="1200" dirty="0"/>
        </a:p>
      </dsp:txBody>
      <dsp:txXfrm>
        <a:off x="0" y="1147482"/>
        <a:ext cx="3032976" cy="1092004"/>
      </dsp:txXfrm>
    </dsp:sp>
    <dsp:sp modelId="{E1155083-54DC-4E1E-8AF7-DDD583184A81}">
      <dsp:nvSpPr>
        <dsp:cNvPr id="0" name=""/>
        <dsp:cNvSpPr/>
      </dsp:nvSpPr>
      <dsp:spPr>
        <a:xfrm rot="5400000">
          <a:off x="4962632" y="361469"/>
          <a:ext cx="1521458" cy="5386693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Произведена очистка дорог от снега, территории от мусора;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Строительство 21,22,23,24 кварталов городского кладбища;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Оплачено погребение невостребованных лиц пенсионного возраста (16 тел); доставка невостребованных тел в морг; производилась охрана мест захоронений;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Оплачено 92 заказных автобусных рейса до городского кладбища.</a:t>
          </a:r>
          <a:endParaRPr lang="ru-RU" sz="1400" kern="1200" dirty="0"/>
        </a:p>
      </dsp:txBody>
      <dsp:txXfrm rot="5400000">
        <a:off x="4962632" y="361469"/>
        <a:ext cx="1521458" cy="5386693"/>
      </dsp:txXfrm>
    </dsp:sp>
    <dsp:sp modelId="{F1733FCA-B5CE-41D1-AE83-B2CBD290EAB7}">
      <dsp:nvSpPr>
        <dsp:cNvPr id="0" name=""/>
        <dsp:cNvSpPr/>
      </dsp:nvSpPr>
      <dsp:spPr>
        <a:xfrm>
          <a:off x="0" y="2517877"/>
          <a:ext cx="3030015" cy="109200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0" kern="1200" dirty="0" smtClean="0"/>
            <a:t>  МП «Развитие и содержание мест погребения»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i="0" kern="1200" dirty="0" smtClean="0"/>
            <a:t> – 2950,1 тыс.руб.</a:t>
          </a:r>
          <a:endParaRPr lang="ru-RU" sz="1800" i="0" kern="1200" dirty="0"/>
        </a:p>
      </dsp:txBody>
      <dsp:txXfrm>
        <a:off x="0" y="2517877"/>
        <a:ext cx="3030015" cy="1092004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B10D518-93FE-47DC-A3A5-F1BCDE1B452D}">
      <dsp:nvSpPr>
        <dsp:cNvPr id="0" name=""/>
        <dsp:cNvSpPr/>
      </dsp:nvSpPr>
      <dsp:spPr>
        <a:xfrm>
          <a:off x="10100" y="0"/>
          <a:ext cx="8229599" cy="1103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МП «Молодёжь города  Амурска»    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- 381,1  тыс.руб</a:t>
          </a:r>
          <a:r>
            <a:rPr lang="ru-RU" sz="2400" b="1" kern="1200" dirty="0" smtClean="0">
              <a:solidFill>
                <a:schemeClr val="bg1"/>
              </a:solidFill>
            </a:rPr>
            <a:t>.</a:t>
          </a:r>
          <a:r>
            <a:rPr lang="ru-RU" sz="24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(</a:t>
          </a:r>
          <a:r>
            <a:rPr lang="ru-RU" sz="20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проведено 46 мероприятий, привлечено более 9 тыс.человек)</a:t>
          </a:r>
          <a:endParaRPr lang="ru-RU" sz="2400" b="1" kern="1200" dirty="0"/>
        </a:p>
      </dsp:txBody>
      <dsp:txXfrm>
        <a:off x="1766390" y="0"/>
        <a:ext cx="6473309" cy="1103700"/>
      </dsp:txXfrm>
    </dsp:sp>
    <dsp:sp modelId="{B7F129FC-8322-4FEA-8FF8-BB6D3E16E625}">
      <dsp:nvSpPr>
        <dsp:cNvPr id="0" name=""/>
        <dsp:cNvSpPr/>
      </dsp:nvSpPr>
      <dsp:spPr>
        <a:xfrm>
          <a:off x="61908" y="78521"/>
          <a:ext cx="1907061" cy="946656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912" b="-26368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248EA0-3F48-493B-8F96-C7A734849A09}">
      <dsp:nvSpPr>
        <dsp:cNvPr id="0" name=""/>
        <dsp:cNvSpPr/>
      </dsp:nvSpPr>
      <dsp:spPr>
        <a:xfrm>
          <a:off x="3977" y="1214070"/>
          <a:ext cx="8229599" cy="1103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МП «Организация трудоустройства несовершеннолетних в летний период»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– 178,1 тыс.руб. </a:t>
          </a:r>
          <a:r>
            <a:rPr lang="ru-RU" sz="24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(</a:t>
          </a:r>
          <a:r>
            <a:rPr lang="ru-RU" sz="20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трудоустроено 185 подростков</a:t>
          </a:r>
          <a:r>
            <a:rPr lang="ru-RU" sz="14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)</a:t>
          </a:r>
          <a:endParaRPr lang="ru-RU" sz="24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1760267" y="1214070"/>
        <a:ext cx="6473309" cy="1103700"/>
      </dsp:txXfrm>
    </dsp:sp>
    <dsp:sp modelId="{56B67074-46AF-4D54-A81D-C278E064D67F}">
      <dsp:nvSpPr>
        <dsp:cNvPr id="0" name=""/>
        <dsp:cNvSpPr/>
      </dsp:nvSpPr>
      <dsp:spPr>
        <a:xfrm>
          <a:off x="84507" y="1277413"/>
          <a:ext cx="1882570" cy="971185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969" t="-13646" r="-969" b="-44502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293FF7-B75C-452A-B5FA-4E0841E15A9D}">
      <dsp:nvSpPr>
        <dsp:cNvPr id="0" name=""/>
        <dsp:cNvSpPr/>
      </dsp:nvSpPr>
      <dsp:spPr>
        <a:xfrm>
          <a:off x="0" y="2428140"/>
          <a:ext cx="8229599" cy="11037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МП «Обеспечение жильём  молодых семей» 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/>
            <a:t>– 4734,1 тыс.руб</a:t>
          </a:r>
          <a:r>
            <a:rPr lang="ru-RU" sz="2400" b="1" kern="1200" dirty="0" smtClean="0">
              <a:solidFill>
                <a:schemeClr val="bg1"/>
              </a:solidFill>
            </a:rPr>
            <a:t>.</a:t>
          </a:r>
          <a:r>
            <a:rPr lang="ru-RU" sz="24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(</a:t>
          </a:r>
          <a:r>
            <a:rPr lang="ru-RU" sz="20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14 семей улучшили жилищные условия</a:t>
          </a:r>
          <a:r>
            <a:rPr lang="ru-RU" sz="2400" b="1" kern="1200" dirty="0" smtClean="0">
              <a:solidFill>
                <a:schemeClr val="tx1">
                  <a:lumMod val="75000"/>
                  <a:lumOff val="25000"/>
                </a:schemeClr>
              </a:solidFill>
            </a:rPr>
            <a:t>)</a:t>
          </a:r>
          <a:endParaRPr lang="ru-RU" sz="2400" b="1" kern="1200" dirty="0">
            <a:solidFill>
              <a:schemeClr val="tx1">
                <a:lumMod val="75000"/>
                <a:lumOff val="25000"/>
              </a:schemeClr>
            </a:solidFill>
          </a:endParaRPr>
        </a:p>
      </dsp:txBody>
      <dsp:txXfrm>
        <a:off x="1756289" y="2428140"/>
        <a:ext cx="6473309" cy="1103700"/>
      </dsp:txXfrm>
    </dsp:sp>
    <dsp:sp modelId="{C847F8E3-FE25-4A3F-9822-5803AAA147B9}">
      <dsp:nvSpPr>
        <dsp:cNvPr id="0" name=""/>
        <dsp:cNvSpPr/>
      </dsp:nvSpPr>
      <dsp:spPr>
        <a:xfrm>
          <a:off x="86660" y="2476305"/>
          <a:ext cx="1837356" cy="1007369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-4861" t="-33672" r="-943" b="-70857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6895EDD-DAF5-42D0-8339-214FC0A528C5}">
      <dsp:nvSpPr>
        <dsp:cNvPr id="0" name=""/>
        <dsp:cNvSpPr/>
      </dsp:nvSpPr>
      <dsp:spPr>
        <a:xfrm>
          <a:off x="1264790" y="319"/>
          <a:ext cx="2962713" cy="1501317"/>
        </a:xfrm>
        <a:prstGeom prst="ellipse">
          <a:avLst/>
        </a:prstGeom>
        <a:solidFill>
          <a:schemeClr val="accent3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 smtClean="0"/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Программные расходы в рамках 35 МП-134,2 </a:t>
          </a:r>
          <a:r>
            <a:rPr lang="ru-RU" sz="1800" kern="1200" dirty="0" smtClean="0"/>
            <a:t>млн.руб.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1264790" y="319"/>
        <a:ext cx="2962713" cy="1501317"/>
      </dsp:txXfrm>
    </dsp:sp>
    <dsp:sp modelId="{7057893D-BB08-4E13-AE45-20FE37363D70}">
      <dsp:nvSpPr>
        <dsp:cNvPr id="0" name=""/>
        <dsp:cNvSpPr/>
      </dsp:nvSpPr>
      <dsp:spPr>
        <a:xfrm>
          <a:off x="2440831" y="1587125"/>
          <a:ext cx="610629" cy="610629"/>
        </a:xfrm>
        <a:prstGeom prst="mathPlus">
          <a:avLst/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solidFill>
              <a:srgbClr val="FF0000"/>
            </a:solidFill>
          </a:endParaRPr>
        </a:p>
      </dsp:txBody>
      <dsp:txXfrm>
        <a:off x="2440831" y="1587125"/>
        <a:ext cx="610629" cy="610629"/>
      </dsp:txXfrm>
    </dsp:sp>
    <dsp:sp modelId="{7E21F0EB-29D7-4737-90DA-6FA4B4B5C9F8}">
      <dsp:nvSpPr>
        <dsp:cNvPr id="0" name=""/>
        <dsp:cNvSpPr/>
      </dsp:nvSpPr>
      <dsp:spPr>
        <a:xfrm>
          <a:off x="1378499" y="2283243"/>
          <a:ext cx="2735295" cy="132308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Непрограммные расходы – 77 млн.руб.</a:t>
          </a:r>
          <a:endParaRPr lang="ru-RU" sz="2000" kern="1200" dirty="0"/>
        </a:p>
      </dsp:txBody>
      <dsp:txXfrm>
        <a:off x="1378499" y="2283243"/>
        <a:ext cx="2735295" cy="1323087"/>
      </dsp:txXfrm>
    </dsp:sp>
    <dsp:sp modelId="{4B3BF69D-2110-4E5F-B360-04226824BBDF}">
      <dsp:nvSpPr>
        <dsp:cNvPr id="0" name=""/>
        <dsp:cNvSpPr/>
      </dsp:nvSpPr>
      <dsp:spPr>
        <a:xfrm>
          <a:off x="4385424" y="1607502"/>
          <a:ext cx="334793" cy="391645"/>
        </a:xfrm>
        <a:prstGeom prst="rightArrow">
          <a:avLst>
            <a:gd name="adj1" fmla="val 60000"/>
            <a:gd name="adj2" fmla="val 50000"/>
          </a:avLst>
        </a:prstGeom>
        <a:solidFill>
          <a:srgbClr val="FF0000"/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4385424" y="1607502"/>
        <a:ext cx="334793" cy="391645"/>
      </dsp:txXfrm>
    </dsp:sp>
    <dsp:sp modelId="{5E0A12A2-A060-495D-8131-DDF4D0EB10AD}">
      <dsp:nvSpPr>
        <dsp:cNvPr id="0" name=""/>
        <dsp:cNvSpPr/>
      </dsp:nvSpPr>
      <dsp:spPr>
        <a:xfrm>
          <a:off x="4859189" y="750515"/>
          <a:ext cx="2105620" cy="2105620"/>
        </a:xfrm>
        <a:prstGeom prst="ellipse">
          <a:avLst/>
        </a:prstGeom>
        <a:solidFill>
          <a:srgbClr val="FF33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Итого расходы бюджета – 211,2 млн.руб.</a:t>
          </a:r>
          <a:endParaRPr lang="ru-RU" sz="2400" kern="1200" dirty="0"/>
        </a:p>
      </dsp:txBody>
      <dsp:txXfrm>
        <a:off x="4859189" y="750515"/>
        <a:ext cx="2105620" cy="210562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E6C3853-64FB-48C0-AE52-8BCA99B39794}">
      <dsp:nvSpPr>
        <dsp:cNvPr id="0" name=""/>
        <dsp:cNvSpPr/>
      </dsp:nvSpPr>
      <dsp:spPr>
        <a:xfrm>
          <a:off x="1727" y="0"/>
          <a:ext cx="2688282" cy="33940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Содержание органов местного самоуправления</a:t>
          </a:r>
          <a:endParaRPr lang="ru-RU" sz="2000" kern="1200" dirty="0"/>
        </a:p>
      </dsp:txBody>
      <dsp:txXfrm>
        <a:off x="1727" y="1357630"/>
        <a:ext cx="2688282" cy="1357630"/>
      </dsp:txXfrm>
    </dsp:sp>
    <dsp:sp modelId="{1BBDF3C6-9955-4C40-AB3E-BA63A56256C4}">
      <dsp:nvSpPr>
        <dsp:cNvPr id="0" name=""/>
        <dsp:cNvSpPr/>
      </dsp:nvSpPr>
      <dsp:spPr>
        <a:xfrm>
          <a:off x="780755" y="203644"/>
          <a:ext cx="1130226" cy="113022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AA6EFD-FD6B-4125-BD55-23ECDB5191C8}">
      <dsp:nvSpPr>
        <dsp:cNvPr id="0" name=""/>
        <dsp:cNvSpPr/>
      </dsp:nvSpPr>
      <dsp:spPr>
        <a:xfrm>
          <a:off x="2770658" y="0"/>
          <a:ext cx="2688282" cy="33940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Проведение аварийно-восстановительных работ, благоустройство</a:t>
          </a:r>
          <a:endParaRPr lang="ru-RU" sz="2000" kern="1200" dirty="0"/>
        </a:p>
      </dsp:txBody>
      <dsp:txXfrm>
        <a:off x="2770658" y="1357630"/>
        <a:ext cx="2688282" cy="1357630"/>
      </dsp:txXfrm>
    </dsp:sp>
    <dsp:sp modelId="{2E1D3200-4F83-4E9B-B8E5-B9706FB5D34D}">
      <dsp:nvSpPr>
        <dsp:cNvPr id="0" name=""/>
        <dsp:cNvSpPr/>
      </dsp:nvSpPr>
      <dsp:spPr>
        <a:xfrm>
          <a:off x="3549686" y="203644"/>
          <a:ext cx="1130226" cy="113022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DE08AC-7694-40D9-B6A2-853D851DD708}">
      <dsp:nvSpPr>
        <dsp:cNvPr id="0" name=""/>
        <dsp:cNvSpPr/>
      </dsp:nvSpPr>
      <dsp:spPr>
        <a:xfrm>
          <a:off x="5539589" y="0"/>
          <a:ext cx="2688282" cy="33940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Содержание отдела культуры, централизованной бухгалтерии</a:t>
          </a:r>
          <a:endParaRPr lang="ru-RU" sz="2000" kern="1200" dirty="0"/>
        </a:p>
      </dsp:txBody>
      <dsp:txXfrm>
        <a:off x="5539589" y="1357630"/>
        <a:ext cx="2688282" cy="1357630"/>
      </dsp:txXfrm>
    </dsp:sp>
    <dsp:sp modelId="{43DD86CB-013E-4FE7-8388-7B198C0E3953}">
      <dsp:nvSpPr>
        <dsp:cNvPr id="0" name=""/>
        <dsp:cNvSpPr/>
      </dsp:nvSpPr>
      <dsp:spPr>
        <a:xfrm>
          <a:off x="6318617" y="203644"/>
          <a:ext cx="1130226" cy="113022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073B51-49CE-4352-B8EE-57ED81EC8EE3}">
      <dsp:nvSpPr>
        <dsp:cNvPr id="0" name=""/>
        <dsp:cNvSpPr/>
      </dsp:nvSpPr>
      <dsp:spPr>
        <a:xfrm>
          <a:off x="329183" y="2715260"/>
          <a:ext cx="7571232" cy="509111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E34C5CE-B670-41EF-8951-AE8F88966DF0}">
      <dsp:nvSpPr>
        <dsp:cNvPr id="0" name=""/>
        <dsp:cNvSpPr/>
      </dsp:nvSpPr>
      <dsp:spPr>
        <a:xfrm rot="16200000">
          <a:off x="1208881" y="-1208881"/>
          <a:ext cx="1697037" cy="4114799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МП «Развитие муниципальной службы» </a:t>
          </a:r>
          <a:r>
            <a:rPr lang="ru-RU" sz="2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– 110,95 тыс.руб.</a:t>
          </a:r>
          <a:endParaRPr lang="ru-RU" sz="2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6200000">
        <a:off x="1421010" y="-1421010"/>
        <a:ext cx="1272778" cy="4114799"/>
      </dsp:txXfrm>
    </dsp:sp>
    <dsp:sp modelId="{906AA309-D6C9-4633-9FB5-65AB098E2854}">
      <dsp:nvSpPr>
        <dsp:cNvPr id="0" name=""/>
        <dsp:cNvSpPr/>
      </dsp:nvSpPr>
      <dsp:spPr>
        <a:xfrm>
          <a:off x="4114799" y="0"/>
          <a:ext cx="4114799" cy="1697037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МП «Поддержка общественных объединений и некоммерческих организаций» – 109 тыс.руб.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14799" y="0"/>
        <a:ext cx="4114799" cy="1272778"/>
      </dsp:txXfrm>
    </dsp:sp>
    <dsp:sp modelId="{86DCD5E7-9994-48CB-B666-7716E2B751F7}">
      <dsp:nvSpPr>
        <dsp:cNvPr id="0" name=""/>
        <dsp:cNvSpPr/>
      </dsp:nvSpPr>
      <dsp:spPr>
        <a:xfrm rot="10800000">
          <a:off x="0" y="1697037"/>
          <a:ext cx="4114799" cy="1697037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4912" tIns="184912" rIns="184912" bIns="184912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МП «Предупреждение коррупции» – 9,89 тыс.руб.</a:t>
          </a:r>
          <a:endParaRPr lang="ru-RU" sz="2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0" y="2121296"/>
        <a:ext cx="4114799" cy="1272778"/>
      </dsp:txXfrm>
    </dsp:sp>
    <dsp:sp modelId="{114D63B7-9CB4-46A9-94CF-57CDB95359EF}">
      <dsp:nvSpPr>
        <dsp:cNvPr id="0" name=""/>
        <dsp:cNvSpPr/>
      </dsp:nvSpPr>
      <dsp:spPr>
        <a:xfrm rot="5400000">
          <a:off x="5323681" y="488156"/>
          <a:ext cx="1697037" cy="4114799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МП  «Поддержка и развитие средств массовой информации» – 1788,4 тыс.руб.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5535810" y="700285"/>
        <a:ext cx="1272778" cy="4114799"/>
      </dsp:txXfrm>
    </dsp:sp>
    <dsp:sp modelId="{754D68E9-A908-4DF5-B113-A03193033FB4}">
      <dsp:nvSpPr>
        <dsp:cNvPr id="0" name=""/>
        <dsp:cNvSpPr/>
      </dsp:nvSpPr>
      <dsp:spPr>
        <a:xfrm>
          <a:off x="2890655" y="1299591"/>
          <a:ext cx="2468880" cy="848518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200" b="1" kern="1200" dirty="0"/>
        </a:p>
      </dsp:txBody>
      <dsp:txXfrm>
        <a:off x="2890655" y="1299591"/>
        <a:ext cx="2468880" cy="848518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D7908D-AD7E-4FF8-88AC-41A925CF8776}">
      <dsp:nvSpPr>
        <dsp:cNvPr id="0" name=""/>
        <dsp:cNvSpPr/>
      </dsp:nvSpPr>
      <dsp:spPr>
        <a:xfrm>
          <a:off x="3292643" y="2177"/>
          <a:ext cx="4932937" cy="1784781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Приобретение лицензионных прав на программное обеспечение (Гранд-Смета, 1С Бухгалтерия, Консультант+, Барс-Реестр, «Бюджет-КС»);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Монтаж локальной вычислительной сети;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Приобретение запасных частей к оргтехнике.</a:t>
          </a:r>
          <a:endParaRPr lang="ru-RU" sz="1500" kern="1200" dirty="0"/>
        </a:p>
      </dsp:txBody>
      <dsp:txXfrm>
        <a:off x="3292643" y="2177"/>
        <a:ext cx="4932937" cy="1784781"/>
      </dsp:txXfrm>
    </dsp:sp>
    <dsp:sp modelId="{0348D2BC-82AA-46BC-ACA0-7DA3BFFC547D}">
      <dsp:nvSpPr>
        <dsp:cNvPr id="0" name=""/>
        <dsp:cNvSpPr/>
      </dsp:nvSpPr>
      <dsp:spPr>
        <a:xfrm>
          <a:off x="4018" y="134763"/>
          <a:ext cx="3288625" cy="1519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МП «Информатизация» 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2161,7 тыс.руб.</a:t>
          </a:r>
          <a:endParaRPr lang="ru-RU" sz="2100" kern="1200" dirty="0"/>
        </a:p>
      </dsp:txBody>
      <dsp:txXfrm>
        <a:off x="4018" y="134763"/>
        <a:ext cx="3288625" cy="1519610"/>
      </dsp:txXfrm>
    </dsp:sp>
    <dsp:sp modelId="{8F1D9116-3B3E-4102-882E-7E4225377741}">
      <dsp:nvSpPr>
        <dsp:cNvPr id="0" name=""/>
        <dsp:cNvSpPr/>
      </dsp:nvSpPr>
      <dsp:spPr>
        <a:xfrm>
          <a:off x="3292643" y="1938920"/>
          <a:ext cx="4932937" cy="181301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оценка рыночной стоимости арендной платы, оценка рыночной стоимости приватизируемых объектов;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инвентаризация объектов ЖКХ ;</a:t>
          </a:r>
          <a:endParaRPr lang="ru-RU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межевание и поставка на кадастровый учет земельных участков.</a:t>
          </a:r>
          <a:endParaRPr lang="ru-RU" sz="1500" kern="1200" dirty="0"/>
        </a:p>
      </dsp:txBody>
      <dsp:txXfrm>
        <a:off x="3292643" y="1938920"/>
        <a:ext cx="4932937" cy="1813016"/>
      </dsp:txXfrm>
    </dsp:sp>
    <dsp:sp modelId="{D44CA052-77C1-45B8-A9DA-9028CD657932}">
      <dsp:nvSpPr>
        <dsp:cNvPr id="0" name=""/>
        <dsp:cNvSpPr/>
      </dsp:nvSpPr>
      <dsp:spPr>
        <a:xfrm>
          <a:off x="4018" y="2085623"/>
          <a:ext cx="3288625" cy="15196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МП «Создание условий для эффективного использования муниципального имущества» – 1377,5 тыс.руб.</a:t>
          </a:r>
          <a:endParaRPr lang="ru-RU" sz="1800" kern="1200" dirty="0"/>
        </a:p>
      </dsp:txBody>
      <dsp:txXfrm>
        <a:off x="4018" y="2085623"/>
        <a:ext cx="3288625" cy="151961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D00BC1E-8A96-4334-AFEB-DDA97CE82551}">
      <dsp:nvSpPr>
        <dsp:cNvPr id="0" name=""/>
        <dsp:cNvSpPr/>
      </dsp:nvSpPr>
      <dsp:spPr>
        <a:xfrm>
          <a:off x="0" y="0"/>
          <a:ext cx="8229599" cy="10606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МП «Защита населения от ЧС, обеспечение первичных мер пожарной безопасности, обеспечение людей на водных объектах» – 1098,4 тыс.руб. </a:t>
          </a:r>
          <a:endParaRPr lang="ru-RU" sz="2000" b="1" kern="1200" dirty="0"/>
        </a:p>
      </dsp:txBody>
      <dsp:txXfrm>
        <a:off x="1751984" y="0"/>
        <a:ext cx="6477615" cy="1060648"/>
      </dsp:txXfrm>
    </dsp:sp>
    <dsp:sp modelId="{1FEA179D-576E-4250-B3AF-A262792A9D72}">
      <dsp:nvSpPr>
        <dsp:cNvPr id="0" name=""/>
        <dsp:cNvSpPr/>
      </dsp:nvSpPr>
      <dsp:spPr>
        <a:xfrm>
          <a:off x="106064" y="106064"/>
          <a:ext cx="1645919" cy="848518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t="-51824" b="-68796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CFAE06C-4120-4156-93BA-2BF78BF47620}">
      <dsp:nvSpPr>
        <dsp:cNvPr id="0" name=""/>
        <dsp:cNvSpPr/>
      </dsp:nvSpPr>
      <dsp:spPr>
        <a:xfrm>
          <a:off x="0" y="1166713"/>
          <a:ext cx="8229599" cy="10606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МП «Развитие гражданской обороны» –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96,9 тыс.руб.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1751984" y="1166713"/>
        <a:ext cx="6477615" cy="1060648"/>
      </dsp:txXfrm>
    </dsp:sp>
    <dsp:sp modelId="{F85B131E-AB2F-44E7-BB42-E363614D891E}">
      <dsp:nvSpPr>
        <dsp:cNvPr id="0" name=""/>
        <dsp:cNvSpPr/>
      </dsp:nvSpPr>
      <dsp:spPr>
        <a:xfrm>
          <a:off x="106064" y="1272778"/>
          <a:ext cx="1645919" cy="848518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1881" t="-912" r="1881" b="-9398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E0B52A7-A713-4A95-AA2A-224051487CFA}">
      <dsp:nvSpPr>
        <dsp:cNvPr id="0" name=""/>
        <dsp:cNvSpPr/>
      </dsp:nvSpPr>
      <dsp:spPr>
        <a:xfrm>
          <a:off x="0" y="2307705"/>
          <a:ext cx="8229599" cy="10606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МП «Безопасный город» – </a:t>
          </a:r>
        </a:p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500" b="1" kern="1200" dirty="0" smtClean="0"/>
            <a:t>166,7 тыс.руб.</a:t>
          </a:r>
          <a:endParaRPr lang="ru-RU" sz="2500" b="1" kern="1200" dirty="0"/>
        </a:p>
      </dsp:txBody>
      <dsp:txXfrm>
        <a:off x="1751984" y="2307705"/>
        <a:ext cx="6477615" cy="1060648"/>
      </dsp:txXfrm>
    </dsp:sp>
    <dsp:sp modelId="{B5537CAA-A97A-4902-908C-6BFF3C7245CA}">
      <dsp:nvSpPr>
        <dsp:cNvPr id="0" name=""/>
        <dsp:cNvSpPr/>
      </dsp:nvSpPr>
      <dsp:spPr>
        <a:xfrm>
          <a:off x="101028" y="2439491"/>
          <a:ext cx="1655993" cy="848518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 l="1087" t="-5155" r="1087" b="-39097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F397A88-C983-4A71-94A7-13F9692F4FC1}">
      <dsp:nvSpPr>
        <dsp:cNvPr id="0" name=""/>
        <dsp:cNvSpPr/>
      </dsp:nvSpPr>
      <dsp:spPr>
        <a:xfrm>
          <a:off x="3403745" y="414"/>
          <a:ext cx="5099388" cy="1946148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Проведение конкурса «Предприниматель года» - 31,9 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Содействие в проведении мероприятий с СМСП потребительского рынка – 108,7 тыс.руб.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Проведение семинаров для предпринимателей – 96,4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Предоставление грантов в виде субсидий начинающим предпринимателям – 500 тыс.руб. </a:t>
          </a:r>
          <a:endParaRPr lang="ru-RU" sz="1400" kern="1200" dirty="0"/>
        </a:p>
      </dsp:txBody>
      <dsp:txXfrm>
        <a:off x="3403745" y="414"/>
        <a:ext cx="5099388" cy="1946148"/>
      </dsp:txXfrm>
    </dsp:sp>
    <dsp:sp modelId="{E9B5F74B-799C-49C3-9B4D-22392F9E6B20}">
      <dsp:nvSpPr>
        <dsp:cNvPr id="0" name=""/>
        <dsp:cNvSpPr/>
      </dsp:nvSpPr>
      <dsp:spPr>
        <a:xfrm>
          <a:off x="4153" y="185314"/>
          <a:ext cx="3399592" cy="15763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МП Развитие и поддержка малого и среднего предпринимательства – 737 тыс.руб.</a:t>
          </a:r>
          <a:endParaRPr lang="ru-RU" sz="2100" kern="1200" dirty="0"/>
        </a:p>
      </dsp:txBody>
      <dsp:txXfrm>
        <a:off x="4153" y="185314"/>
        <a:ext cx="3399592" cy="1576349"/>
      </dsp:txXfrm>
    </dsp:sp>
    <dsp:sp modelId="{5517B640-EA2F-4623-AE29-2C6981FC89CD}">
      <dsp:nvSpPr>
        <dsp:cNvPr id="0" name=""/>
        <dsp:cNvSpPr/>
      </dsp:nvSpPr>
      <dsp:spPr>
        <a:xfrm>
          <a:off x="3403745" y="2074194"/>
          <a:ext cx="5099388" cy="1885830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субсидии на возмещение затрат по перевозке населения на дачных маршрутах – 600 тыс.руб.;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проведение городского праздника «Урожай года» - 49,3 тыс.руб.;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субсидирование затрат на инженерное обеспечение территорий СНТ (текущий ремонт дорог, сетей электроснабжения, водоснабжения) – 260 тыс.руб.</a:t>
          </a:r>
          <a:endParaRPr lang="ru-RU" sz="1400" kern="1200" dirty="0"/>
        </a:p>
      </dsp:txBody>
      <dsp:txXfrm>
        <a:off x="3403745" y="2074194"/>
        <a:ext cx="5099388" cy="1885830"/>
      </dsp:txXfrm>
    </dsp:sp>
    <dsp:sp modelId="{0C0D2979-5C7F-434C-953C-98FBC9E7D528}">
      <dsp:nvSpPr>
        <dsp:cNvPr id="0" name=""/>
        <dsp:cNvSpPr/>
      </dsp:nvSpPr>
      <dsp:spPr>
        <a:xfrm>
          <a:off x="4153" y="2256050"/>
          <a:ext cx="3399592" cy="152211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МП Развитие сельского хозяйства –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909,3 тыс.руб.</a:t>
          </a:r>
          <a:endParaRPr lang="ru-RU" sz="2100" kern="1200" dirty="0"/>
        </a:p>
      </dsp:txBody>
      <dsp:txXfrm>
        <a:off x="4153" y="2256050"/>
        <a:ext cx="3399592" cy="1522118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7E020EB-EC7A-4649-A9C9-4F2027594AFD}">
      <dsp:nvSpPr>
        <dsp:cNvPr id="0" name=""/>
        <dsp:cNvSpPr/>
      </dsp:nvSpPr>
      <dsp:spPr>
        <a:xfrm>
          <a:off x="3296662" y="219471"/>
          <a:ext cx="4932937" cy="96692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проведение работ по составлению технического задания для разработки проекта реконструкции ГТС (пруда-накопителя и пруда – аэратора).</a:t>
          </a:r>
          <a:endParaRPr lang="ru-RU" sz="1400" kern="1200" dirty="0"/>
        </a:p>
      </dsp:txBody>
      <dsp:txXfrm>
        <a:off x="3296662" y="219471"/>
        <a:ext cx="4932937" cy="966922"/>
      </dsp:txXfrm>
    </dsp:sp>
    <dsp:sp modelId="{1FBB06B0-5BA9-48ED-96D1-40A0BFCB7D1A}">
      <dsp:nvSpPr>
        <dsp:cNvPr id="0" name=""/>
        <dsp:cNvSpPr/>
      </dsp:nvSpPr>
      <dsp:spPr>
        <a:xfrm>
          <a:off x="4018" y="2838"/>
          <a:ext cx="3288625" cy="13965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/>
            <a:t>МП «Развитие водохозяйственного комплекса» - 96,9 тыс.руб.</a:t>
          </a:r>
          <a:endParaRPr lang="ru-RU" sz="2100" i="0" kern="1200" dirty="0"/>
        </a:p>
      </dsp:txBody>
      <dsp:txXfrm>
        <a:off x="4018" y="2838"/>
        <a:ext cx="3288625" cy="1396512"/>
      </dsp:txXfrm>
    </dsp:sp>
    <dsp:sp modelId="{C4E1D2EB-985A-4377-9A1E-14C50906C62D}">
      <dsp:nvSpPr>
        <dsp:cNvPr id="0" name=""/>
        <dsp:cNvSpPr/>
      </dsp:nvSpPr>
      <dsp:spPr>
        <a:xfrm>
          <a:off x="3292643" y="1497129"/>
          <a:ext cx="4932937" cy="1894106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890" tIns="8890" rIns="8890" bIns="8890" numCol="1" spcCol="1270" anchor="t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выполнение кадастровых работ по постановке на учет красных линий территорий города;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подготовка документации по планировке территории (с проектом межевания) ст. Мылки;</a:t>
          </a:r>
          <a:endParaRPr lang="ru-RU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400" kern="1200" dirty="0" smtClean="0"/>
            <a:t>разработка проекта внесения изменений в Генеральный план и Правила землепользования.</a:t>
          </a:r>
          <a:endParaRPr lang="ru-RU" sz="1400" kern="1200" dirty="0"/>
        </a:p>
      </dsp:txBody>
      <dsp:txXfrm>
        <a:off x="3292643" y="1497129"/>
        <a:ext cx="4932937" cy="1894106"/>
      </dsp:txXfrm>
    </dsp:sp>
    <dsp:sp modelId="{25453DDD-00E7-414D-A08E-8F9B8C27532D}">
      <dsp:nvSpPr>
        <dsp:cNvPr id="0" name=""/>
        <dsp:cNvSpPr/>
      </dsp:nvSpPr>
      <dsp:spPr>
        <a:xfrm>
          <a:off x="4018" y="1738872"/>
          <a:ext cx="3288625" cy="141062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/>
            <a:t>МП «Мероприятия в области градостроительной деятельности» – 599,9   тыс. руб.</a:t>
          </a:r>
          <a:endParaRPr lang="ru-RU" sz="2100" i="0" kern="1200" dirty="0"/>
        </a:p>
      </dsp:txBody>
      <dsp:txXfrm>
        <a:off x="4018" y="1738872"/>
        <a:ext cx="3288625" cy="1410621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DC28FF-B84F-4904-BB62-0ABF9B0A92FB}">
      <dsp:nvSpPr>
        <dsp:cNvPr id="0" name=""/>
        <dsp:cNvSpPr/>
      </dsp:nvSpPr>
      <dsp:spPr>
        <a:xfrm rot="5400000">
          <a:off x="5158610" y="-2084917"/>
          <a:ext cx="875034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Произведен ремонт и прочистка ливневой канализации от пр.Строителей,18 до пр.Строителей,1 и отвод воды пр.Строителей,20. </a:t>
          </a:r>
          <a:endParaRPr lang="ru-RU" sz="1500" kern="1200" dirty="0"/>
        </a:p>
      </dsp:txBody>
      <dsp:txXfrm rot="5400000">
        <a:off x="5158610" y="-2084917"/>
        <a:ext cx="875034" cy="5266944"/>
      </dsp:txXfrm>
    </dsp:sp>
    <dsp:sp modelId="{1C6796F9-AAE0-4688-A81A-FE37E6B92FB7}">
      <dsp:nvSpPr>
        <dsp:cNvPr id="0" name=""/>
        <dsp:cNvSpPr/>
      </dsp:nvSpPr>
      <dsp:spPr>
        <a:xfrm>
          <a:off x="0" y="1657"/>
          <a:ext cx="2962656" cy="10937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i="0" kern="1200" dirty="0" smtClean="0"/>
            <a:t>МП «Восстановление ливневой канализации» - 1028,2 тыс.руб.</a:t>
          </a:r>
          <a:endParaRPr lang="ru-RU" sz="2000" i="0" kern="1200" dirty="0"/>
        </a:p>
      </dsp:txBody>
      <dsp:txXfrm>
        <a:off x="0" y="1657"/>
        <a:ext cx="2962656" cy="1093793"/>
      </dsp:txXfrm>
    </dsp:sp>
    <dsp:sp modelId="{5CDC43CF-CC3A-4C4C-B1ED-4E6EF337D8F8}">
      <dsp:nvSpPr>
        <dsp:cNvPr id="0" name=""/>
        <dsp:cNvSpPr/>
      </dsp:nvSpPr>
      <dsp:spPr>
        <a:xfrm rot="5400000">
          <a:off x="5158610" y="-936434"/>
          <a:ext cx="875034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доставка питьевой воды в п. Индивидуальный                (населению отпущено 414,7м</a:t>
          </a:r>
          <a:r>
            <a:rPr lang="ru-RU" sz="1500" kern="1200" baseline="30000" dirty="0" smtClean="0"/>
            <a:t>3</a:t>
          </a:r>
          <a:r>
            <a:rPr lang="ru-RU" sz="1500" kern="1200" dirty="0" smtClean="0"/>
            <a:t> воды)</a:t>
          </a:r>
          <a:endParaRPr lang="ru-RU" sz="1500" kern="1200" dirty="0"/>
        </a:p>
      </dsp:txBody>
      <dsp:txXfrm rot="5400000">
        <a:off x="5158610" y="-936434"/>
        <a:ext cx="875034" cy="5266944"/>
      </dsp:txXfrm>
    </dsp:sp>
    <dsp:sp modelId="{2BF9075E-6CFE-4A9D-B857-84D40BFA88A1}">
      <dsp:nvSpPr>
        <dsp:cNvPr id="0" name=""/>
        <dsp:cNvSpPr/>
      </dsp:nvSpPr>
      <dsp:spPr>
        <a:xfrm>
          <a:off x="0" y="1150140"/>
          <a:ext cx="2962656" cy="10937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40005" rIns="80010" bIns="40005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i="0" kern="1200" dirty="0" smtClean="0"/>
            <a:t>МП «Чистая вода» </a:t>
          </a:r>
        </a:p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- 240,0 тыс.руб.</a:t>
          </a:r>
          <a:endParaRPr lang="ru-RU" sz="2100" kern="1200" dirty="0"/>
        </a:p>
      </dsp:txBody>
      <dsp:txXfrm>
        <a:off x="0" y="1150140"/>
        <a:ext cx="2962656" cy="1093793"/>
      </dsp:txXfrm>
    </dsp:sp>
    <dsp:sp modelId="{03AEACDC-B8F2-45CF-8139-A67DB77686C3}">
      <dsp:nvSpPr>
        <dsp:cNvPr id="0" name=""/>
        <dsp:cNvSpPr/>
      </dsp:nvSpPr>
      <dsp:spPr>
        <a:xfrm rot="5400000">
          <a:off x="5158610" y="212048"/>
          <a:ext cx="875034" cy="526694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9530" tIns="24765" rIns="49530" bIns="2476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kern="1200" dirty="0" smtClean="0"/>
            <a:t>произведена оплата по договору на осуществление технологического присоединения </a:t>
          </a:r>
          <a:r>
            <a:rPr lang="ru-RU" sz="1300" kern="1200" dirty="0" err="1" smtClean="0"/>
            <a:t>энергопринимающих</a:t>
          </a:r>
          <a:r>
            <a:rPr lang="ru-RU" sz="1300" kern="1200" dirty="0" smtClean="0"/>
            <a:t> устройств объекта - малоэтажной жилой застройки в границах пр. Строителей - шоссе Машиностроителей в г. Амурске.</a:t>
          </a:r>
          <a:endParaRPr lang="ru-RU" sz="1300" kern="1200" dirty="0"/>
        </a:p>
      </dsp:txBody>
      <dsp:txXfrm rot="5400000">
        <a:off x="5158610" y="212048"/>
        <a:ext cx="875034" cy="5266944"/>
      </dsp:txXfrm>
    </dsp:sp>
    <dsp:sp modelId="{E5548AAF-B6AE-4BDB-871B-F0E60FF5EEB5}">
      <dsp:nvSpPr>
        <dsp:cNvPr id="0" name=""/>
        <dsp:cNvSpPr/>
      </dsp:nvSpPr>
      <dsp:spPr>
        <a:xfrm>
          <a:off x="0" y="2298624"/>
          <a:ext cx="2962656" cy="109379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i="0" kern="1200" dirty="0" smtClean="0"/>
            <a:t>МП «Комплексное освоение территории для развития малоэтажного строительства» - 2888,1 т.руб.</a:t>
          </a:r>
          <a:endParaRPr lang="ru-RU" sz="1600" i="0" kern="1200" dirty="0"/>
        </a:p>
      </dsp:txBody>
      <dsp:txXfrm>
        <a:off x="0" y="2298624"/>
        <a:ext cx="2962656" cy="10937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2B941-B301-4ABE-AAB2-AD014AFC4B78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9BF2E1-E310-4161-9CCA-B8E7D8523C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0588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9BF2E1-E310-4161-9CCA-B8E7D8523C73}" type="slidenum">
              <a:rPr lang="ru-RU" smtClean="0"/>
              <a:pPr/>
              <a:t>30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F249E-90BA-4C86-B889-3AE5F2B3B9CA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B46EF-C833-4936-9180-DBD067ED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F249E-90BA-4C86-B889-3AE5F2B3B9CA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B46EF-C833-4936-9180-DBD067ED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F249E-90BA-4C86-B889-3AE5F2B3B9CA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B46EF-C833-4936-9180-DBD067ED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F249E-90BA-4C86-B889-3AE5F2B3B9CA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B46EF-C833-4936-9180-DBD067ED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F249E-90BA-4C86-B889-3AE5F2B3B9CA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B46EF-C833-4936-9180-DBD067ED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F249E-90BA-4C86-B889-3AE5F2B3B9CA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B46EF-C833-4936-9180-DBD067ED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F249E-90BA-4C86-B889-3AE5F2B3B9CA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B46EF-C833-4936-9180-DBD067ED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F249E-90BA-4C86-B889-3AE5F2B3B9CA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B46EF-C833-4936-9180-DBD067ED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F249E-90BA-4C86-B889-3AE5F2B3B9CA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B46EF-C833-4936-9180-DBD067ED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F249E-90BA-4C86-B889-3AE5F2B3B9CA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B46EF-C833-4936-9180-DBD067ED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F249E-90BA-4C86-B889-3AE5F2B3B9CA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3B46EF-C833-4936-9180-DBD067ED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3F249E-90BA-4C86-B889-3AE5F2B3B9CA}" type="datetimeFigureOut">
              <a:rPr lang="ru-RU" smtClean="0"/>
              <a:pPr/>
              <a:t>05.09.2016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3B46EF-C833-4936-9180-DBD067EDFD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google.ru/url?sa=i&amp;rct=j&amp;q=&amp;esrc=s&amp;source=images&amp;cd=&amp;cad=rja&amp;uact=8&amp;ved=0ahUKEwiSnsDLrMzOAhXDGpQKHeepDiwQjRwIBw&amp;url=http://subsidii.net/%D0%BD%D0%B0%D0%BB%D0%BE%D0%B3%D0%BE%D0%B2%D1%8B%D0%B5-%D0%B2%D1%8B%D1%87%D0%B5%D1%82%D1%8B/%D0%B2%D1%8B%D1%87%D0%B5%D1%82%D1%8B-%D0%BF%D0%BE-%D0%BD%D0%B4%D1%84%D0%BB/%D0%BD%D0%B0%D0%BB%D0%BE%D0%B3%D0%BE%D0%B2%D1%8B%D0%B5-%D0%B2%D1%8B%D1%87%D0%B5%D1%82%D1%8B-%D0%BD%D0%B4%D1%84%D0%BB-%D0%BE%D0%B1%D1%89%D0%B0%D1%8F-%D0%B8%D0%BD%D1%84%D0%BE%D1%80%D0%BC%D0%B0%D1%86%D0%B8%D1%8F.html&amp;psig=AFQjCNFlZddKURfAF3-l32JCQOZRRZ4r_g&amp;ust=1471657238259242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31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Отчёт об исполнении бюджета города Амурска </a:t>
            </a:r>
            <a:b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2015 год</a:t>
            </a:r>
            <a:endParaRPr lang="ru-RU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147814"/>
            <a:ext cx="6400800" cy="108128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1331640" y="3075806"/>
            <a:ext cx="6408712" cy="1152128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051720" y="3291830"/>
            <a:ext cx="5328592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36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Открытый бюджет</a:t>
            </a:r>
            <a:endParaRPr lang="ru-RU" sz="36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80312" y="195486"/>
            <a:ext cx="1296144" cy="1296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95486"/>
            <a:ext cx="172819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195486"/>
            <a:ext cx="1728192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195486"/>
            <a:ext cx="1608179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Налог на доходы физических лиц</a:t>
            </a:r>
            <a:endParaRPr lang="ru-RU" sz="2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219822"/>
          <a:ext cx="822960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440160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/>
                        <a:t>В городской бюджет поступило налога на доходы физических лиц в сумме 58,5 млн.руб.,</a:t>
                      </a:r>
                      <a:r>
                        <a:rPr lang="ru-RU" sz="2400" baseline="0" dirty="0" smtClean="0"/>
                        <a:t> (108% от плана). В сравнении с 2014 годом поступление увеличилось на 5,2 млн.рублей.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146" name="Picture 2" descr="http://subsidii.net/media/k2/items/cache/42121f00ffc451d0c288e11c1f28cbd4_XL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75606"/>
            <a:ext cx="2987824" cy="1839172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260392"/>
            <a:ext cx="2880320" cy="192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Налоги на товары (работы, услуги) - АКЦИЗЫ</a:t>
            </a:r>
            <a:endParaRPr lang="ru-RU" sz="2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2715766"/>
          <a:ext cx="8229600" cy="1872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8722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/>
                        <a:t>В городской бюджет поступило налога на товары (работы</a:t>
                      </a:r>
                      <a:r>
                        <a:rPr lang="ru-RU" sz="2400" baseline="0" dirty="0" smtClean="0"/>
                        <a:t>, услуги) –акцизов , </a:t>
                      </a:r>
                      <a:r>
                        <a:rPr lang="ru-RU" sz="2400" dirty="0" smtClean="0"/>
                        <a:t> в сумме 1,6 млн.руб.,</a:t>
                      </a:r>
                      <a:r>
                        <a:rPr lang="ru-RU" sz="2400" baseline="0" dirty="0" smtClean="0"/>
                        <a:t> (99% от плана). В сравнении с 2014 годом поступление увеличилось на 0,1 млн.рублей.</a:t>
                      </a:r>
                      <a:endParaRPr lang="ru-RU" sz="2400" dirty="0" smtClean="0"/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843558"/>
            <a:ext cx="28384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843557"/>
            <a:ext cx="2628900" cy="15841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Налоги на совокупный доход</a:t>
            </a:r>
            <a:endParaRPr lang="ru-RU" sz="2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003798"/>
          <a:ext cx="8229600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656184"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/>
                        <a:t>Налоги на совокупный доход, в состав которых входят налог, взимаемый в связи с применением упрощённой системы налогообложения</a:t>
                      </a:r>
                      <a:r>
                        <a:rPr lang="ru-RU" sz="2000" baseline="0" dirty="0" smtClean="0"/>
                        <a:t> (УСНО), единый налог на вменённый доход (ЕНВД), единый сельскохозяйственный налог исполнены на 101%. Общая сумма поступлений составила 16,4 млн.руб., что на 2,7 млн.руб. больше поступлений 2014 года. 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31590"/>
            <a:ext cx="2524125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7" y="1117247"/>
            <a:ext cx="2232247" cy="178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12160" y="1131590"/>
            <a:ext cx="261937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Налоги на имущество</a:t>
            </a:r>
            <a:endParaRPr lang="ru-RU" sz="2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003798"/>
          <a:ext cx="8229600" cy="165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656184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smtClean="0"/>
                        <a:t>Налоги на имущество, в состав которых входят транспортный налог и земельный налог,</a:t>
                      </a:r>
                      <a:r>
                        <a:rPr lang="ru-RU" sz="2400" baseline="0" dirty="0" smtClean="0"/>
                        <a:t> исполнены на 102%. Общая сумма поступлений составила 35 млн.руб., что на 3 млн.руб. больше поступлений 2014 года. 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059582"/>
            <a:ext cx="288032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1059582"/>
            <a:ext cx="2664296" cy="179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Аренда имущества и земли</a:t>
            </a:r>
            <a:endParaRPr lang="ru-RU" sz="2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003798"/>
          <a:ext cx="8229600" cy="167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656184">
                <a:tc>
                  <a:txBody>
                    <a:bodyPr/>
                    <a:lstStyle/>
                    <a:p>
                      <a:pPr algn="just"/>
                      <a:r>
                        <a:rPr lang="ru-RU" sz="2400" baseline="0" dirty="0" smtClean="0"/>
                        <a:t> </a:t>
                      </a:r>
                      <a:r>
                        <a:rPr lang="ru-RU" sz="2000" baseline="0" dirty="0" smtClean="0"/>
                        <a:t>Общая сумма поступлений в бюджет города за использование муниципального имущества составила 27 млн.руб., что на 2 млн.руб. больше поступлений 2014 года.  Арендной платы за земельные участки  поступило 19 млн.руб., также больше уровня 2014 года на 2 млн.рублей.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987573"/>
            <a:ext cx="2520280" cy="188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059582"/>
            <a:ext cx="2457450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203598"/>
            <a:ext cx="28479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Продажа имущества и земли</a:t>
            </a:r>
            <a:endParaRPr lang="ru-RU" sz="2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3003798"/>
          <a:ext cx="8229600" cy="16561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1656184">
                <a:tc>
                  <a:txBody>
                    <a:bodyPr/>
                    <a:lstStyle/>
                    <a:p>
                      <a:pPr algn="just"/>
                      <a:r>
                        <a:rPr lang="ru-RU" sz="2400" baseline="0" dirty="0" smtClean="0"/>
                        <a:t>Доходы от продажи материальных активов, в основном от продажи имущества, поступило  25,7 млн.руб., на уровне плановых показателей. При этом, в сравнении с  уровнем 2014 года, поступления увеличились почти на 8 млн.рублей.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059582"/>
            <a:ext cx="2962275" cy="1687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1059582"/>
            <a:ext cx="2808312" cy="165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923678"/>
            <a:ext cx="2736304" cy="1821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637580"/>
          </a:xfrm>
        </p:spPr>
        <p:txBody>
          <a:bodyPr>
            <a:normAutofit/>
          </a:bodyPr>
          <a:lstStyle/>
          <a:p>
            <a:r>
              <a:rPr lang="ru-RU" sz="2600" b="1" dirty="0" smtClean="0"/>
              <a:t>Неналоговые доходы (иные)</a:t>
            </a:r>
            <a:endParaRPr lang="ru-RU" sz="2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79512" y="3651870"/>
          <a:ext cx="8964488" cy="1615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964488"/>
              </a:tblGrid>
              <a:tr h="1491630">
                <a:tc>
                  <a:txBody>
                    <a:bodyPr/>
                    <a:lstStyle/>
                    <a:p>
                      <a:pPr algn="just"/>
                      <a:r>
                        <a:rPr lang="ru-RU" sz="2000" baseline="0" dirty="0" smtClean="0"/>
                        <a:t>Иных доходов поступило 6 млн.руб., что меньше уровня 2014 года на 2,7 млн.руб. К указанным платежам относятся: плата за наем муниципальных квартир (1,6 </a:t>
                      </a:r>
                      <a:r>
                        <a:rPr lang="ru-RU" sz="1400" baseline="0" dirty="0" smtClean="0"/>
                        <a:t>млн.р.</a:t>
                      </a:r>
                      <a:r>
                        <a:rPr lang="ru-RU" sz="2000" baseline="0" dirty="0" smtClean="0"/>
                        <a:t>), платные услуги казённых учреждений культуры (1,3</a:t>
                      </a:r>
                      <a:r>
                        <a:rPr lang="ru-RU" sz="1400" baseline="0" dirty="0" smtClean="0"/>
                        <a:t> млн.р.</a:t>
                      </a:r>
                      <a:r>
                        <a:rPr lang="ru-RU" sz="2000" baseline="0" dirty="0" smtClean="0"/>
                        <a:t>), штрафы (0,4</a:t>
                      </a:r>
                      <a:r>
                        <a:rPr lang="ru-RU" sz="1400" baseline="0" dirty="0" smtClean="0"/>
                        <a:t>млн.р.</a:t>
                      </a:r>
                      <a:r>
                        <a:rPr lang="ru-RU" sz="2000" baseline="0" dirty="0" smtClean="0"/>
                        <a:t>), часть прибыли </a:t>
                      </a:r>
                      <a:r>
                        <a:rPr lang="ru-RU" sz="2000" baseline="0" dirty="0" err="1" smtClean="0"/>
                        <a:t>МУПов</a:t>
                      </a:r>
                      <a:r>
                        <a:rPr lang="ru-RU" sz="2000" baseline="0" dirty="0" smtClean="0"/>
                        <a:t> (0,05</a:t>
                      </a:r>
                      <a:r>
                        <a:rPr lang="ru-RU" sz="1400" baseline="0" dirty="0" smtClean="0"/>
                        <a:t>млн.р.</a:t>
                      </a:r>
                      <a:r>
                        <a:rPr lang="ru-RU" sz="2000" baseline="0" dirty="0" smtClean="0"/>
                        <a:t>), плата за снос зелёных насаждений (2,6</a:t>
                      </a:r>
                      <a:r>
                        <a:rPr lang="ru-RU" sz="1400" baseline="0" dirty="0" smtClean="0"/>
                        <a:t>млн.р.</a:t>
                      </a:r>
                      <a:r>
                        <a:rPr lang="ru-RU" sz="2000" baseline="0" dirty="0" smtClean="0"/>
                        <a:t>).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91630"/>
            <a:ext cx="2790825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843558"/>
            <a:ext cx="230425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84168" y="2139702"/>
            <a:ext cx="22860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843558"/>
            <a:ext cx="2322959" cy="1667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Безвозмездные поступления в бюджет города</a:t>
            </a:r>
            <a:endParaRPr lang="ru-RU" sz="2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731924117"/>
              </p:ext>
            </p:extLst>
          </p:nvPr>
        </p:nvGraphicFramePr>
        <p:xfrm>
          <a:off x="457200" y="1200150"/>
          <a:ext cx="8229600" cy="3880089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586408"/>
                <a:gridCol w="6624736"/>
                <a:gridCol w="1018456"/>
              </a:tblGrid>
              <a:tr h="507504">
                <a:tc>
                  <a:txBody>
                    <a:bodyPr/>
                    <a:lstStyle/>
                    <a:p>
                      <a:r>
                        <a:rPr lang="ru-RU" sz="1200" dirty="0" err="1" smtClean="0"/>
                        <a:t>Бюд</a:t>
                      </a:r>
                      <a:r>
                        <a:rPr lang="ru-RU" sz="1200" dirty="0" smtClean="0"/>
                        <a:t> </a:t>
                      </a:r>
                      <a:r>
                        <a:rPr lang="ru-RU" sz="1200" dirty="0" err="1" smtClean="0"/>
                        <a:t>жет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Наименование показателей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Сумма, тыс.руб.</a:t>
                      </a:r>
                      <a:endParaRPr lang="ru-RU" sz="1600" dirty="0"/>
                    </a:p>
                  </a:txBody>
                  <a:tcPr/>
                </a:tc>
              </a:tr>
              <a:tr h="61264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КБ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1600" b="1" dirty="0" smtClean="0"/>
                        <a:t>Субвенции</a:t>
                      </a:r>
                      <a:r>
                        <a:rPr lang="ru-RU" sz="1600" dirty="0" smtClean="0"/>
                        <a:t> на выполнение полномочий по административным</a:t>
                      </a:r>
                      <a:r>
                        <a:rPr lang="ru-RU" sz="1600" baseline="0" dirty="0" smtClean="0"/>
                        <a:t> правонарушениям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2,2</a:t>
                      </a:r>
                      <a:endParaRPr lang="ru-RU" dirty="0"/>
                    </a:p>
                  </a:txBody>
                  <a:tcPr/>
                </a:tc>
              </a:tr>
              <a:tr h="61264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ФБ</a:t>
                      </a:r>
                    </a:p>
                    <a:p>
                      <a:r>
                        <a:rPr lang="ru-RU" sz="1600" dirty="0" smtClean="0"/>
                        <a:t>КБ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Субсидии</a:t>
                      </a:r>
                      <a:r>
                        <a:rPr lang="ru-RU" sz="1600" dirty="0" smtClean="0"/>
                        <a:t>: на поддержку малого</a:t>
                      </a:r>
                      <a:r>
                        <a:rPr lang="ru-RU" sz="1600" baseline="0" dirty="0" smtClean="0"/>
                        <a:t> бизнеса; на обеспечение жильём молодых семей; на ремонт дорог; на повышение </a:t>
                      </a:r>
                      <a:r>
                        <a:rPr lang="ru-RU" sz="1600" baseline="0" dirty="0" err="1" smtClean="0"/>
                        <a:t>з</a:t>
                      </a:r>
                      <a:r>
                        <a:rPr lang="ru-RU" sz="1600" baseline="0" dirty="0" smtClean="0"/>
                        <a:t>/платы работников культуры; обучение муниципальных служащих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19703,1</a:t>
                      </a:r>
                      <a:endParaRPr lang="ru-RU" dirty="0"/>
                    </a:p>
                  </a:txBody>
                  <a:tcPr/>
                </a:tc>
              </a:tr>
              <a:tr h="612643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АМР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Дотации</a:t>
                      </a:r>
                      <a:r>
                        <a:rPr lang="ru-RU" sz="1800" dirty="0" smtClean="0"/>
                        <a:t> на выравнивание бюджетной обеспеченности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1251,1</a:t>
                      </a:r>
                      <a:endParaRPr lang="ru-RU" dirty="0"/>
                    </a:p>
                  </a:txBody>
                  <a:tcPr/>
                </a:tc>
              </a:tr>
              <a:tr h="612643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ФБ</a:t>
                      </a:r>
                    </a:p>
                    <a:p>
                      <a:r>
                        <a:rPr lang="ru-RU" sz="1600" dirty="0" smtClean="0"/>
                        <a:t>АМР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Межбюджетные</a:t>
                      </a:r>
                      <a:r>
                        <a:rPr lang="ru-RU" sz="1800" baseline="0" dirty="0" smtClean="0"/>
                        <a:t> </a:t>
                      </a:r>
                      <a:r>
                        <a:rPr lang="ru-RU" sz="1800" b="1" baseline="0" dirty="0" smtClean="0"/>
                        <a:t>трансферты</a:t>
                      </a:r>
                      <a:r>
                        <a:rPr lang="ru-RU" sz="1800" baseline="0" dirty="0" smtClean="0"/>
                        <a:t>: на развитие библиотек;</a:t>
                      </a:r>
                    </a:p>
                    <a:p>
                      <a:r>
                        <a:rPr lang="ru-RU" sz="1800" baseline="0" dirty="0" smtClean="0"/>
                        <a:t> на отлов собак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100,6</a:t>
                      </a:r>
                      <a:endParaRPr lang="ru-RU" dirty="0"/>
                    </a:p>
                  </a:txBody>
                  <a:tcPr/>
                </a:tc>
              </a:tr>
              <a:tr h="612643">
                <a:tc>
                  <a:txBody>
                    <a:bodyPr/>
                    <a:lstStyle/>
                    <a:p>
                      <a:endParaRPr lang="ru-RU" sz="1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Безвозмездные</a:t>
                      </a:r>
                      <a:r>
                        <a:rPr lang="ru-RU" sz="1800" dirty="0" smtClean="0"/>
                        <a:t> поступления (в т.ч. ОАО «Полиметалл»)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8576,5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Программно-целевой метод исполнения бюджета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987574"/>
          <a:ext cx="8229600" cy="36066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Блок-схема: память с посл. доступом 4"/>
          <p:cNvSpPr/>
          <p:nvPr/>
        </p:nvSpPr>
        <p:spPr>
          <a:xfrm>
            <a:off x="539552" y="1347614"/>
            <a:ext cx="1080120" cy="720080"/>
          </a:xfrm>
          <a:prstGeom prst="flowChartMagneticTape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64%</a:t>
            </a:r>
            <a:endParaRPr lang="ru-RU" dirty="0"/>
          </a:p>
        </p:txBody>
      </p:sp>
      <p:sp>
        <p:nvSpPr>
          <p:cNvPr id="6" name="Блок-схема: память с посл. доступом 5"/>
          <p:cNvSpPr/>
          <p:nvPr/>
        </p:nvSpPr>
        <p:spPr>
          <a:xfrm>
            <a:off x="683568" y="3507854"/>
            <a:ext cx="936104" cy="720080"/>
          </a:xfrm>
          <a:prstGeom prst="flowChartMagneticTap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36%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Структура расходов бюджета за 2015 год</a:t>
            </a:r>
            <a:endParaRPr lang="ru-RU" sz="26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984475835"/>
              </p:ext>
            </p:extLst>
          </p:nvPr>
        </p:nvGraphicFramePr>
        <p:xfrm>
          <a:off x="165600" y="1131590"/>
          <a:ext cx="8229600" cy="37204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1263543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275606"/>
            <a:ext cx="8496944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1069628"/>
          </a:xfrm>
        </p:spPr>
        <p:txBody>
          <a:bodyPr>
            <a:noAutofit/>
          </a:bodyPr>
          <a:lstStyle/>
          <a:p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Открытый бюджет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(Бюджет для граждан)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347614"/>
            <a:ext cx="8229600" cy="3102993"/>
          </a:xfrm>
        </p:spPr>
        <p:txBody>
          <a:bodyPr>
            <a:normAutofit/>
          </a:bodyPr>
          <a:lstStyle/>
          <a:p>
            <a:pPr algn="ctr"/>
            <a:endParaRPr lang="ru-RU" sz="2400" dirty="0" smtClean="0"/>
          </a:p>
          <a:p>
            <a:pPr algn="ctr"/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Открытый бюджет (Бюджет для граждан) -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это документ, содержащий основные положения решений Совета депутатов города Амурска о бюджете и об отчёте о его исполнении в виде открытой и понятной гражданам информации.</a:t>
            </a: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sz="2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smtClean="0"/>
              <a:t>         Непрограммные </a:t>
            </a:r>
            <a:r>
              <a:rPr lang="ru-RU" sz="2400" dirty="0" smtClean="0"/>
              <a:t>расходы бюджета  - 77 млн.рублей</a:t>
            </a:r>
            <a:endParaRPr lang="ru-RU" sz="24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Общемуниципальные расходы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558025066"/>
              </p:ext>
            </p:extLst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 descr="обсужд.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347865" y="2427734"/>
            <a:ext cx="2448272" cy="93610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0898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Общемуниципальные расходы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577248324"/>
              </p:ext>
            </p:extLst>
          </p:nvPr>
        </p:nvGraphicFramePr>
        <p:xfrm>
          <a:off x="467544" y="1131590"/>
          <a:ext cx="8229600" cy="37541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70333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Защита населения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533528133"/>
              </p:ext>
            </p:extLst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2363171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Национальная экономика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04150766"/>
              </p:ext>
            </p:extLst>
          </p:nvPr>
        </p:nvGraphicFramePr>
        <p:xfrm>
          <a:off x="457200" y="987574"/>
          <a:ext cx="8507288" cy="39604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988604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Национальная экономика</a:t>
            </a:r>
            <a:endParaRPr lang="ru-RU" sz="2800" b="1" dirty="0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140143375"/>
              </p:ext>
            </p:extLst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30085596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Дорожное хозяйство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dirty="0"/>
              <a:t>МП </a:t>
            </a:r>
            <a:r>
              <a:rPr lang="ru-RU" sz="1800" dirty="0" smtClean="0"/>
              <a:t>«Содержание</a:t>
            </a:r>
            <a:r>
              <a:rPr lang="ru-RU" sz="1800" dirty="0"/>
              <a:t>, ремонт и развитие дорожной </a:t>
            </a:r>
            <a:r>
              <a:rPr lang="ru-RU" sz="1800" dirty="0" smtClean="0"/>
              <a:t>сети» </a:t>
            </a:r>
            <a:r>
              <a:rPr lang="ru-RU" sz="1800" dirty="0"/>
              <a:t>- </a:t>
            </a:r>
            <a:r>
              <a:rPr lang="ru-RU" sz="1800" dirty="0" smtClean="0"/>
              <a:t>38 253,8 тыс.руб.</a:t>
            </a:r>
            <a:endParaRPr lang="ru-RU" sz="18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Произведены </a:t>
            </a:r>
            <a:r>
              <a:rPr lang="ru-RU" sz="1400" dirty="0"/>
              <a:t>работы по зимнему содержанию </a:t>
            </a:r>
            <a:r>
              <a:rPr lang="ru-RU" sz="1400" dirty="0" smtClean="0"/>
              <a:t>дорог, очистке </a:t>
            </a:r>
            <a:r>
              <a:rPr lang="ru-RU" sz="1400" dirty="0"/>
              <a:t>урн от мусора, </a:t>
            </a:r>
            <a:r>
              <a:rPr lang="ru-RU" sz="1400" dirty="0" smtClean="0"/>
              <a:t>подметанию территории, установке </a:t>
            </a:r>
            <a:r>
              <a:rPr lang="ru-RU" sz="1400" dirty="0"/>
              <a:t>76 дорожных знаков, </a:t>
            </a:r>
            <a:r>
              <a:rPr lang="ru-RU" sz="1400" dirty="0" smtClean="0"/>
              <a:t>замене </a:t>
            </a:r>
            <a:r>
              <a:rPr lang="ru-RU" sz="1400" dirty="0"/>
              <a:t>щитов дорожных знаков -56 шт., </a:t>
            </a:r>
            <a:r>
              <a:rPr lang="ru-RU" sz="1400" dirty="0" smtClean="0"/>
              <a:t>разметке </a:t>
            </a:r>
            <a:r>
              <a:rPr lang="ru-RU" sz="1400" dirty="0"/>
              <a:t>дорог – 621 </a:t>
            </a:r>
            <a:r>
              <a:rPr lang="ru-RU" sz="1400" dirty="0" smtClean="0"/>
              <a:t>полоса, обрезка </a:t>
            </a:r>
            <a:r>
              <a:rPr lang="ru-RU" sz="1400" dirty="0"/>
              <a:t>деревьев – 298 </a:t>
            </a:r>
            <a:r>
              <a:rPr lang="ru-RU" sz="1400" dirty="0" smtClean="0"/>
              <a:t>шт.;</a:t>
            </a:r>
          </a:p>
          <a:p>
            <a:r>
              <a:rPr lang="ru-RU" sz="1400" dirty="0" smtClean="0"/>
              <a:t>Текущий ямочный ремонт автодорог;</a:t>
            </a:r>
          </a:p>
          <a:p>
            <a:r>
              <a:rPr lang="ru-RU" sz="1400" dirty="0" smtClean="0"/>
              <a:t>Капитальный ремонт </a:t>
            </a:r>
            <a:r>
              <a:rPr lang="ru-RU" sz="1400" dirty="0"/>
              <a:t>(пр. Строителей 25-37</a:t>
            </a:r>
            <a:r>
              <a:rPr lang="ru-RU" sz="1400" dirty="0" smtClean="0"/>
              <a:t>) : были выполнены: </a:t>
            </a:r>
            <a:r>
              <a:rPr lang="ru-RU" sz="1400" dirty="0"/>
              <a:t>техническое задание на проектирование, проектно-изыскательские работы, </a:t>
            </a:r>
            <a:r>
              <a:rPr lang="ru-RU" sz="1400" dirty="0" smtClean="0"/>
              <a:t>госэкспертиза. </a:t>
            </a:r>
            <a:r>
              <a:rPr lang="ru-RU" sz="1400" dirty="0"/>
              <a:t>Отремонтировано 3946 м</a:t>
            </a:r>
            <a:r>
              <a:rPr lang="ru-RU" sz="1300" baseline="30000" dirty="0"/>
              <a:t>2</a:t>
            </a:r>
            <a:r>
              <a:rPr lang="ru-RU" sz="1400" dirty="0"/>
              <a:t> дороги и тротуара, с устройством бортовых камней </a:t>
            </a:r>
            <a:r>
              <a:rPr lang="ru-RU" sz="1400" dirty="0" smtClean="0"/>
              <a:t>в количестве 1958 </a:t>
            </a:r>
            <a:r>
              <a:rPr lang="ru-RU" sz="1400" dirty="0"/>
              <a:t>шт.</a:t>
            </a:r>
          </a:p>
          <a:p>
            <a:endParaRPr lang="ru-RU" sz="16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08" y="987574"/>
            <a:ext cx="4175446" cy="628327"/>
          </a:xfrm>
        </p:spPr>
        <p:txBody>
          <a:bodyPr>
            <a:noAutofit/>
          </a:bodyPr>
          <a:lstStyle/>
          <a:p>
            <a:pPr algn="ctr"/>
            <a:r>
              <a:rPr lang="ru-RU" sz="1800" dirty="0"/>
              <a:t>МП </a:t>
            </a:r>
            <a:r>
              <a:rPr lang="ru-RU" sz="1800" dirty="0" smtClean="0"/>
              <a:t>«Повышение </a:t>
            </a:r>
            <a:r>
              <a:rPr lang="ru-RU" sz="1800" dirty="0"/>
              <a:t>безопасности дорожного </a:t>
            </a:r>
            <a:r>
              <a:rPr lang="ru-RU" sz="1800" dirty="0" smtClean="0"/>
              <a:t>движения</a:t>
            </a:r>
            <a:r>
              <a:rPr lang="ru-RU" sz="1800" i="1" dirty="0" smtClean="0"/>
              <a:t>» </a:t>
            </a:r>
            <a:r>
              <a:rPr lang="ru-RU" sz="1800" i="1" dirty="0"/>
              <a:t>-</a:t>
            </a:r>
            <a:r>
              <a:rPr lang="ru-RU" sz="1800" dirty="0"/>
              <a:t> </a:t>
            </a:r>
            <a:r>
              <a:rPr lang="ru-RU" sz="1800" dirty="0" smtClean="0"/>
              <a:t>692,4 тыс.руб.</a:t>
            </a:r>
            <a:endParaRPr lang="ru-RU" sz="18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endParaRPr lang="ru-RU" sz="1300" dirty="0" smtClean="0"/>
          </a:p>
          <a:p>
            <a:r>
              <a:rPr lang="ru-RU" sz="1300" dirty="0" smtClean="0"/>
              <a:t>Приобретены </a:t>
            </a:r>
            <a:r>
              <a:rPr lang="ru-RU" sz="1300" dirty="0"/>
              <a:t>и установлены светофоры в количестве 2х штук по пр. Победы 16, пр. Мира, </a:t>
            </a:r>
            <a:r>
              <a:rPr lang="ru-RU" sz="1300" dirty="0" smtClean="0"/>
              <a:t>40а, </a:t>
            </a:r>
            <a:r>
              <a:rPr lang="ru-RU" sz="1300" dirty="0"/>
              <a:t>и дорожные знаки в кол-ве 46 шт</a:t>
            </a:r>
            <a:r>
              <a:rPr lang="ru-RU" sz="1300" dirty="0" smtClean="0"/>
              <a:t>.</a:t>
            </a:r>
            <a:endParaRPr lang="ru-RU" sz="1600" dirty="0" smtClean="0"/>
          </a:p>
          <a:p>
            <a:endParaRPr lang="ru-RU" sz="13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075806"/>
            <a:ext cx="2160240" cy="1526124"/>
          </a:xfrm>
          <a:prstGeom prst="rect">
            <a:avLst/>
          </a:prstGeom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571750"/>
            <a:ext cx="1872208" cy="2496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7882787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565572"/>
          </a:xfrm>
        </p:spPr>
        <p:txBody>
          <a:bodyPr>
            <a:normAutofit/>
          </a:bodyPr>
          <a:lstStyle/>
          <a:p>
            <a:r>
              <a:rPr lang="ru-RU" sz="2800" b="1" dirty="0"/>
              <a:t>Жилищное хозяйство, энергосбережение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25000" lnSpcReduction="20000"/>
          </a:bodyPr>
          <a:lstStyle/>
          <a:p>
            <a:pPr algn="ctr"/>
            <a:endParaRPr lang="ru-RU" sz="7200" i="1" dirty="0" smtClean="0"/>
          </a:p>
          <a:p>
            <a:pPr algn="ctr"/>
            <a:r>
              <a:rPr lang="ru-RU" sz="7200" dirty="0" smtClean="0"/>
              <a:t>МП </a:t>
            </a:r>
            <a:r>
              <a:rPr lang="ru-RU" sz="7200" dirty="0"/>
              <a:t>«Ремонт жилого фонда в г. Амурске» - 187,8 тыс. руб.</a:t>
            </a:r>
          </a:p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1400" dirty="0" smtClean="0"/>
              <a:t>произведена </a:t>
            </a:r>
            <a:r>
              <a:rPr lang="ru-RU" sz="1400" dirty="0"/>
              <a:t>оплата за услуги по расчетно-кассовому </a:t>
            </a:r>
            <a:r>
              <a:rPr lang="ru-RU" sz="1400" dirty="0" smtClean="0"/>
              <a:t>обслуживанию;</a:t>
            </a:r>
          </a:p>
          <a:p>
            <a:r>
              <a:rPr lang="ru-RU" sz="1400" dirty="0" smtClean="0"/>
              <a:t>произведена </a:t>
            </a:r>
            <a:r>
              <a:rPr lang="ru-RU" sz="1400" dirty="0"/>
              <a:t>дезинсекция насекомых, уборка и вывоз мусора в </a:t>
            </a:r>
            <a:r>
              <a:rPr lang="ru-RU" sz="1400" dirty="0" smtClean="0"/>
              <a:t>муниципальном жилфонде.</a:t>
            </a:r>
          </a:p>
          <a:p>
            <a:pPr>
              <a:buNone/>
            </a:pPr>
            <a:endParaRPr lang="ru-RU" sz="140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>
          <a:xfrm>
            <a:off x="4644008" y="1203598"/>
            <a:ext cx="4041775" cy="479822"/>
          </a:xfrm>
        </p:spPr>
        <p:txBody>
          <a:bodyPr>
            <a:noAutofit/>
          </a:bodyPr>
          <a:lstStyle/>
          <a:p>
            <a:pPr algn="ctr"/>
            <a:endParaRPr lang="ru-RU" sz="1600" i="1" dirty="0" smtClean="0"/>
          </a:p>
          <a:p>
            <a:pPr algn="ctr"/>
            <a:endParaRPr lang="ru-RU" sz="1600" i="1" dirty="0"/>
          </a:p>
          <a:p>
            <a:pPr algn="ctr"/>
            <a:endParaRPr lang="ru-RU" sz="1600" i="1" dirty="0" smtClean="0"/>
          </a:p>
          <a:p>
            <a:pPr algn="ctr"/>
            <a:r>
              <a:rPr lang="ru-RU" sz="1600" dirty="0" smtClean="0"/>
              <a:t>МП </a:t>
            </a:r>
            <a:r>
              <a:rPr lang="ru-RU" sz="1600" dirty="0"/>
              <a:t>«Энергосбережение и повышение энергетической эффективности</a:t>
            </a:r>
            <a:r>
              <a:rPr lang="ru-RU" sz="1600" dirty="0" smtClean="0"/>
              <a:t>» </a:t>
            </a:r>
          </a:p>
          <a:p>
            <a:pPr algn="ctr"/>
            <a:r>
              <a:rPr lang="ru-RU" sz="1600" dirty="0" smtClean="0"/>
              <a:t>-649,9 тыс.руб.</a:t>
            </a:r>
            <a:endParaRPr lang="ru-RU" sz="1600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644008" y="1670801"/>
            <a:ext cx="4041775" cy="2598936"/>
          </a:xfrm>
        </p:spPr>
        <p:txBody>
          <a:bodyPr/>
          <a:lstStyle/>
          <a:p>
            <a:r>
              <a:rPr lang="ru-RU" sz="1400" dirty="0"/>
              <a:t>Установлено 64 </a:t>
            </a:r>
            <a:r>
              <a:rPr lang="ru-RU" sz="1400" dirty="0" smtClean="0"/>
              <a:t>индивидуальных прибора </a:t>
            </a:r>
            <a:r>
              <a:rPr lang="ru-RU" sz="1400" dirty="0"/>
              <a:t>учета по ХВС и </a:t>
            </a:r>
            <a:r>
              <a:rPr lang="ru-RU" sz="1400" dirty="0" smtClean="0"/>
              <a:t>ГВС;</a:t>
            </a:r>
          </a:p>
          <a:p>
            <a:r>
              <a:rPr lang="ru-RU" sz="1400" dirty="0"/>
              <a:t>приобретены центробежные насосы в количестве </a:t>
            </a:r>
            <a:r>
              <a:rPr lang="ru-RU" sz="1400" dirty="0" smtClean="0"/>
              <a:t>(1 шт. -ст</a:t>
            </a:r>
            <a:r>
              <a:rPr lang="ru-RU" sz="1400" dirty="0"/>
              <a:t>. Мылки, </a:t>
            </a:r>
            <a:r>
              <a:rPr lang="ru-RU" sz="1400" dirty="0" smtClean="0"/>
              <a:t>4 шт. - </a:t>
            </a:r>
            <a:r>
              <a:rPr lang="ru-RU" sz="1400" dirty="0"/>
              <a:t>насосные города</a:t>
            </a:r>
            <a:r>
              <a:rPr lang="ru-RU" sz="1400" dirty="0" smtClean="0"/>
              <a:t>);</a:t>
            </a:r>
            <a:endParaRPr lang="ru-RU" sz="1400" dirty="0"/>
          </a:p>
          <a:p>
            <a:r>
              <a:rPr lang="ru-RU" sz="1400" dirty="0"/>
              <a:t>п</a:t>
            </a:r>
            <a:r>
              <a:rPr lang="ru-RU" sz="1400" dirty="0" smtClean="0"/>
              <a:t>роизведена оплата </a:t>
            </a:r>
            <a:r>
              <a:rPr lang="ru-RU" sz="1400" dirty="0"/>
              <a:t>за разработку схемы теплоснабжения </a:t>
            </a:r>
            <a:r>
              <a:rPr lang="ru-RU" sz="1400" dirty="0" smtClean="0"/>
              <a:t>города.</a:t>
            </a:r>
            <a:endParaRPr lang="ru-RU" sz="1400" dirty="0"/>
          </a:p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316863"/>
            <a:ext cx="3044764" cy="1676999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787774"/>
            <a:ext cx="3384376" cy="21493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1850811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Коммунальное хозяйство</a:t>
            </a:r>
            <a:endParaRPr lang="ru-RU" sz="28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57763831"/>
              </p:ext>
            </p:extLst>
          </p:nvPr>
        </p:nvGraphicFramePr>
        <p:xfrm>
          <a:off x="457200" y="1200150"/>
          <a:ext cx="82296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Благоустройство</a:t>
            </a:r>
            <a:endParaRPr lang="ru-RU" sz="28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53687221"/>
              </p:ext>
            </p:extLst>
          </p:nvPr>
        </p:nvGraphicFramePr>
        <p:xfrm>
          <a:off x="467544" y="1131590"/>
          <a:ext cx="8424936" cy="38164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dirty="0" smtClean="0"/>
              <a:t>Отчёт об исполнении городского бюджета сформирован на основании 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2800" dirty="0" smtClean="0"/>
              <a:t>Решения Совета депутатов г. Амурска от 19.05.2016 №213 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«Об исполнении местного бюджета за 2015 год»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571750"/>
            <a:ext cx="2637961" cy="2153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571750"/>
            <a:ext cx="2592288" cy="21391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Молодёжная политика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76259674"/>
              </p:ext>
            </p:extLst>
          </p:nvPr>
        </p:nvGraphicFramePr>
        <p:xfrm>
          <a:off x="457200" y="1200150"/>
          <a:ext cx="8229600" cy="35318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712" y="3072253"/>
            <a:ext cx="3312368" cy="20197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Физическая </a:t>
            </a:r>
            <a:r>
              <a:rPr lang="ru-RU" sz="2800" b="1" dirty="0" smtClean="0"/>
              <a:t>культура, </a:t>
            </a:r>
            <a:r>
              <a:rPr lang="ru-RU" sz="2800" b="1" dirty="0"/>
              <a:t>спорт, туризм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x-none" sz="1600" smtClean="0"/>
              <a:t>МП </a:t>
            </a:r>
            <a:r>
              <a:rPr lang="ru-RU" sz="1600" dirty="0" smtClean="0"/>
              <a:t>«</a:t>
            </a:r>
            <a:r>
              <a:rPr lang="x-none" sz="1600" smtClean="0"/>
              <a:t>Развитие физической культуры и спорта в городе Амурске</a:t>
            </a:r>
            <a:r>
              <a:rPr lang="ru-RU" sz="1600" dirty="0" smtClean="0"/>
              <a:t>» – 1506,4 тыс.руб.</a:t>
            </a:r>
            <a:endParaRPr lang="ru-RU" sz="1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3316858"/>
          </a:xfrm>
        </p:spPr>
        <p:txBody>
          <a:bodyPr>
            <a:normAutofit/>
          </a:bodyPr>
          <a:lstStyle/>
          <a:p>
            <a:r>
              <a:rPr lang="x-none" sz="1400"/>
              <a:t>За отчётный период были организованы и проведены </a:t>
            </a:r>
            <a:r>
              <a:rPr lang="ru-RU" sz="1400" dirty="0"/>
              <a:t>85 </a:t>
            </a:r>
            <a:r>
              <a:rPr lang="x-none" sz="1400"/>
              <a:t>городских </a:t>
            </a:r>
            <a:r>
              <a:rPr lang="x-none" sz="1400" smtClean="0"/>
              <a:t>соревновани</a:t>
            </a:r>
            <a:r>
              <a:rPr lang="ru-RU" sz="1400" dirty="0" err="1" smtClean="0"/>
              <a:t>й</a:t>
            </a:r>
            <a:r>
              <a:rPr lang="x-none" sz="1400" smtClean="0"/>
              <a:t>, </a:t>
            </a:r>
            <a:r>
              <a:rPr lang="x-none" sz="1400"/>
              <a:t>в них приняли участие </a:t>
            </a:r>
            <a:r>
              <a:rPr lang="ru-RU" sz="1400" dirty="0"/>
              <a:t>3935</a:t>
            </a:r>
            <a:r>
              <a:rPr lang="x-none" sz="1400"/>
              <a:t> </a:t>
            </a:r>
            <a:r>
              <a:rPr lang="x-none" sz="1400" smtClean="0"/>
              <a:t>человек</a:t>
            </a:r>
            <a:r>
              <a:rPr lang="ru-RU" sz="1400" dirty="0" smtClean="0"/>
              <a:t>.</a:t>
            </a:r>
          </a:p>
          <a:p>
            <a:r>
              <a:rPr lang="ru-RU" sz="1400" dirty="0" smtClean="0"/>
              <a:t>Произведена оплата проезда и участия 949</a:t>
            </a:r>
            <a:r>
              <a:rPr lang="x-none" sz="1400" smtClean="0"/>
              <a:t> </a:t>
            </a:r>
            <a:r>
              <a:rPr lang="ru-RU" sz="1400" dirty="0" smtClean="0"/>
              <a:t>спортсменов </a:t>
            </a:r>
            <a:r>
              <a:rPr lang="x-none" sz="1400" smtClean="0"/>
              <a:t>в </a:t>
            </a:r>
            <a:r>
              <a:rPr lang="ru-RU" sz="1400" dirty="0" smtClean="0"/>
              <a:t>42</a:t>
            </a:r>
            <a:r>
              <a:rPr lang="x-none" sz="1400" smtClean="0"/>
              <a:t> </a:t>
            </a:r>
            <a:r>
              <a:rPr lang="ru-RU" sz="1400" dirty="0" smtClean="0"/>
              <a:t>открытых соревнованиях разного уровня, (завоёвано 73 медали различного достоинства)</a:t>
            </a:r>
            <a:r>
              <a:rPr lang="x-none" sz="1400" smtClean="0"/>
              <a:t> </a:t>
            </a:r>
            <a:endParaRPr lang="ru-RU" sz="14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>
            <a:noAutofit/>
          </a:bodyPr>
          <a:lstStyle/>
          <a:p>
            <a:pPr algn="ctr"/>
            <a:r>
              <a:rPr lang="ru-RU" sz="1800" dirty="0"/>
              <a:t>МП «Развитие внутреннего и въездного туризма</a:t>
            </a:r>
            <a:r>
              <a:rPr lang="ru-RU" sz="1800" dirty="0" smtClean="0"/>
              <a:t>» - 49,5 тыс.руб.</a:t>
            </a:r>
            <a:endParaRPr lang="ru-RU" sz="18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ru-RU" sz="1600" dirty="0"/>
              <a:t>В рамках программы были изготовлены указатели и </a:t>
            </a:r>
            <a:r>
              <a:rPr lang="ru-RU" sz="1600" dirty="0" smtClean="0"/>
              <a:t>баннеры к туристическим объектам.</a:t>
            </a:r>
            <a:endParaRPr lang="ru-RU" sz="1600" dirty="0"/>
          </a:p>
        </p:txBody>
      </p:sp>
      <p:pic>
        <p:nvPicPr>
          <p:cNvPr id="2050" name="Picture 2" descr="D:\ФОТО\2016 год\Фото работа 2016\Дороги Амурска\DSC047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2571750"/>
            <a:ext cx="3096344" cy="21602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2778370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 smtClean="0"/>
              <a:t>Структура расходов по </a:t>
            </a:r>
            <a:br>
              <a:rPr lang="ru-RU" sz="2800" b="1" dirty="0" smtClean="0"/>
            </a:br>
            <a:r>
              <a:rPr lang="ru-RU" sz="2800" b="1" dirty="0" smtClean="0"/>
              <a:t>учреждениям культуры – 73350 тыс.руб. </a:t>
            </a:r>
            <a:endParaRPr lang="ru-RU" sz="28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683367108"/>
              </p:ext>
            </p:extLst>
          </p:nvPr>
        </p:nvGraphicFramePr>
        <p:xfrm>
          <a:off x="457200" y="1200150"/>
          <a:ext cx="8229600" cy="3747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8651193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           Основные показатели в сфере культуры г. Амурска</a:t>
            </a:r>
            <a:endParaRPr lang="ru-RU" sz="24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00151"/>
          <a:ext cx="8229600" cy="34061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400"/>
                <a:gridCol w="5760640"/>
                <a:gridCol w="792088"/>
                <a:gridCol w="1162472"/>
              </a:tblGrid>
              <a:tr h="558219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показателей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Ед. </a:t>
                      </a:r>
                      <a:r>
                        <a:rPr lang="ru-RU" sz="1400" dirty="0" err="1" smtClean="0"/>
                        <a:t>измер</a:t>
                      </a:r>
                      <a:r>
                        <a:rPr lang="ru-RU" sz="1400" dirty="0" smtClean="0"/>
                        <a:t>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2015 год</a:t>
                      </a:r>
                      <a:endParaRPr lang="ru-RU" sz="1800" dirty="0"/>
                    </a:p>
                  </a:txBody>
                  <a:tcPr/>
                </a:tc>
              </a:tr>
              <a:tr h="38293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/>
                        <a:t>Количество</a:t>
                      </a:r>
                      <a:r>
                        <a:rPr lang="ru-RU" sz="2000" baseline="0" dirty="0" smtClean="0"/>
                        <a:t> муниципальных учреждений культуры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Ед.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6</a:t>
                      </a:r>
                      <a:endParaRPr lang="ru-RU" sz="2000" dirty="0"/>
                    </a:p>
                  </a:txBody>
                  <a:tcPr/>
                </a:tc>
              </a:tr>
              <a:tr h="67749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2.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Среднесписочная численность работников муниципальных учреждений культуры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Чел.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119</a:t>
                      </a:r>
                      <a:endParaRPr lang="ru-RU" sz="2000" dirty="0"/>
                    </a:p>
                  </a:txBody>
                  <a:tcPr/>
                </a:tc>
              </a:tr>
              <a:tr h="79622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3.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Общее количество проведённых мероприятий, </a:t>
                      </a:r>
                    </a:p>
                    <a:p>
                      <a:r>
                        <a:rPr lang="ru-RU" sz="2000" dirty="0" smtClean="0"/>
                        <a:t>в т.ч.:  количество киносеансов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Ед.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4539</a:t>
                      </a:r>
                    </a:p>
                    <a:p>
                      <a:pPr algn="ctr"/>
                      <a:r>
                        <a:rPr lang="ru-RU" sz="2000" dirty="0" smtClean="0"/>
                        <a:t>1609</a:t>
                      </a:r>
                      <a:endParaRPr lang="ru-RU" sz="2000" dirty="0"/>
                    </a:p>
                  </a:txBody>
                  <a:tcPr/>
                </a:tc>
              </a:tr>
              <a:tr h="382930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4.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Общее количество посетителей мероприятий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Чел.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178732</a:t>
                      </a:r>
                      <a:endParaRPr lang="ru-RU" sz="2000" dirty="0"/>
                    </a:p>
                  </a:txBody>
                  <a:tcPr/>
                </a:tc>
              </a:tr>
              <a:tr h="558219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5.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Количество клубных</a:t>
                      </a:r>
                      <a:r>
                        <a:rPr lang="ru-RU" sz="2000" baseline="0" dirty="0" smtClean="0"/>
                        <a:t> формирований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Ед.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36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     </a:t>
            </a:r>
            <a:r>
              <a:rPr lang="ru-RU" sz="2400" b="1" dirty="0" smtClean="0"/>
              <a:t>Основные показатели в сфере культуры г. Амурска</a:t>
            </a:r>
            <a:r>
              <a:rPr lang="ru-RU" sz="2000" dirty="0" smtClean="0"/>
              <a:t> (</a:t>
            </a:r>
            <a:r>
              <a:rPr lang="ru-RU" sz="1600" i="1" dirty="0" smtClean="0"/>
              <a:t>продолжение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817874786"/>
              </p:ext>
            </p:extLst>
          </p:nvPr>
        </p:nvGraphicFramePr>
        <p:xfrm>
          <a:off x="457200" y="1200150"/>
          <a:ext cx="8229600" cy="37188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400"/>
                <a:gridCol w="5760640"/>
                <a:gridCol w="792088"/>
                <a:gridCol w="1162472"/>
              </a:tblGrid>
              <a:tr h="622737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показателей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Ед. </a:t>
                      </a:r>
                      <a:r>
                        <a:rPr lang="ru-RU" sz="1400" dirty="0" err="1" smtClean="0"/>
                        <a:t>измер</a:t>
                      </a:r>
                      <a:r>
                        <a:rPr lang="ru-RU" sz="1400" dirty="0" smtClean="0"/>
                        <a:t>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2015 год</a:t>
                      </a:r>
                      <a:endParaRPr lang="ru-RU" sz="1800" dirty="0"/>
                    </a:p>
                  </a:txBody>
                  <a:tcPr/>
                </a:tc>
              </a:tr>
              <a:tr h="44203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6.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/>
                        <a:t>Количество</a:t>
                      </a:r>
                      <a:r>
                        <a:rPr lang="ru-RU" sz="2000" baseline="0" dirty="0" smtClean="0"/>
                        <a:t> участников клубных формирований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Чел.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1210</a:t>
                      </a:r>
                      <a:endParaRPr lang="ru-RU" sz="2000" dirty="0"/>
                    </a:p>
                  </a:txBody>
                  <a:tcPr/>
                </a:tc>
              </a:tr>
              <a:tr h="44203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7.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Пополнение</a:t>
                      </a:r>
                      <a:r>
                        <a:rPr lang="ru-RU" sz="2000" baseline="0" dirty="0" smtClean="0"/>
                        <a:t> </a:t>
                      </a:r>
                      <a:r>
                        <a:rPr lang="ru-RU" sz="2000" dirty="0" smtClean="0"/>
                        <a:t>библиотечного фонда, в т.ч. периодические издания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Экз.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1532</a:t>
                      </a:r>
                      <a:endParaRPr lang="ru-RU" sz="2000" dirty="0"/>
                    </a:p>
                  </a:txBody>
                  <a:tcPr/>
                </a:tc>
              </a:tr>
              <a:tr h="88824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8.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Количество</a:t>
                      </a:r>
                      <a:r>
                        <a:rPr lang="ru-RU" sz="2000" baseline="0" dirty="0" smtClean="0"/>
                        <a:t> зарегистрированных пользователей библиотек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Ед.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4811</a:t>
                      </a:r>
                      <a:endParaRPr lang="ru-RU" sz="2000" dirty="0"/>
                    </a:p>
                  </a:txBody>
                  <a:tcPr/>
                </a:tc>
              </a:tr>
              <a:tr h="44203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9.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Книговыдача по библиотекам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Тыс.ед.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117</a:t>
                      </a:r>
                      <a:endParaRPr lang="ru-RU" sz="2000" dirty="0"/>
                    </a:p>
                  </a:txBody>
                  <a:tcPr/>
                </a:tc>
              </a:tr>
              <a:tr h="622737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10.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Пополнение музейных фондов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Ед.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86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     </a:t>
            </a:r>
            <a:r>
              <a:rPr lang="ru-RU" sz="2400" b="1" dirty="0" smtClean="0"/>
              <a:t>Основные показатели в сфере культуры г. Амурска</a:t>
            </a:r>
            <a:r>
              <a:rPr lang="ru-RU" sz="2000" dirty="0" smtClean="0"/>
              <a:t> (</a:t>
            </a:r>
            <a:r>
              <a:rPr lang="ru-RU" sz="1600" i="1" dirty="0" smtClean="0"/>
              <a:t>продолжение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1275606"/>
          <a:ext cx="8229600" cy="38254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400"/>
                <a:gridCol w="5760640"/>
                <a:gridCol w="792088"/>
                <a:gridCol w="1162472"/>
              </a:tblGrid>
              <a:tr h="503162">
                <a:tc>
                  <a:txBody>
                    <a:bodyPr/>
                    <a:lstStyle/>
                    <a:p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Наименование показателей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Ед. </a:t>
                      </a:r>
                      <a:r>
                        <a:rPr lang="ru-RU" sz="1400" dirty="0" err="1" smtClean="0"/>
                        <a:t>измер</a:t>
                      </a:r>
                      <a:r>
                        <a:rPr lang="ru-RU" sz="1400" dirty="0" smtClean="0"/>
                        <a:t>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2015 год</a:t>
                      </a:r>
                      <a:endParaRPr lang="ru-RU" sz="1800" dirty="0"/>
                    </a:p>
                  </a:txBody>
                  <a:tcPr/>
                </a:tc>
              </a:tr>
              <a:tr h="66652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11.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ru-RU" sz="2000" dirty="0" smtClean="0"/>
                        <a:t>Количество</a:t>
                      </a:r>
                      <a:r>
                        <a:rPr lang="ru-RU" sz="2000" baseline="0" dirty="0" smtClean="0"/>
                        <a:t> экземпляров растительного мира, находящихся на учёте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Экз.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1821</a:t>
                      </a:r>
                      <a:endParaRPr lang="ru-RU" sz="2000" dirty="0"/>
                    </a:p>
                  </a:txBody>
                  <a:tcPr/>
                </a:tc>
              </a:tr>
              <a:tr h="66652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12.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Доходы, полученные учреждениями культуры от платной деятельности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err="1" smtClean="0"/>
                        <a:t>тыс.руб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9750,9</a:t>
                      </a:r>
                      <a:endParaRPr lang="ru-RU" sz="2000" dirty="0"/>
                    </a:p>
                  </a:txBody>
                  <a:tcPr/>
                </a:tc>
              </a:tr>
              <a:tr h="66652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13.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Количество </a:t>
                      </a:r>
                      <a:r>
                        <a:rPr lang="ru-RU" sz="2000" dirty="0" smtClean="0"/>
                        <a:t>наград, </a:t>
                      </a:r>
                      <a:r>
                        <a:rPr lang="ru-RU" sz="2000" dirty="0" smtClean="0"/>
                        <a:t>полученных учреждениями </a:t>
                      </a:r>
                      <a:r>
                        <a:rPr lang="ru-RU" sz="2000" dirty="0" smtClean="0"/>
                        <a:t>культуры в конкурсах и фестивалях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Ед.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17</a:t>
                      </a:r>
                      <a:endParaRPr lang="ru-RU" sz="2000" dirty="0"/>
                    </a:p>
                  </a:txBody>
                  <a:tcPr/>
                </a:tc>
              </a:tr>
              <a:tr h="666521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14.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Число лауреатов международных, всероссийский, краевых, районных фестивалей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Чел.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12</a:t>
                      </a:r>
                      <a:endParaRPr lang="ru-RU" sz="2000" dirty="0"/>
                    </a:p>
                  </a:txBody>
                  <a:tcPr/>
                </a:tc>
              </a:tr>
              <a:tr h="503162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15.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Средняя заработная плата работников культуры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Руб.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24317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Перечень дополнительных показателей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22173670"/>
              </p:ext>
            </p:extLst>
          </p:nvPr>
        </p:nvGraphicFramePr>
        <p:xfrm>
          <a:off x="457200" y="1200150"/>
          <a:ext cx="8229600" cy="3571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392"/>
                <a:gridCol w="5328592"/>
                <a:gridCol w="1080120"/>
                <a:gridCol w="13784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показателя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Ед.изм.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Сумма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Объём доходов</a:t>
                      </a:r>
                      <a:r>
                        <a:rPr lang="ru-RU" baseline="0" dirty="0" smtClean="0"/>
                        <a:t> местного бюджета в расчете на 1 жителя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5 392,1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Объём расходов</a:t>
                      </a:r>
                      <a:r>
                        <a:rPr lang="ru-RU" baseline="0" dirty="0" smtClean="0"/>
                        <a:t> местного бюджета в расчете на 1 жителя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5 203,6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3.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Объём расходов местного бюджета на дорожное хозяйство в расчете на 1 жителя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руб.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960,2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Объём расходов местного бюджета на жилищно-коммунальное хозяйство в расчете на 1 жителя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руб.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603,4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Объём расходов местного бюджета на культуру и кинематографию в расчете на 1 жителя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руб.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1 807,0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40775204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Перечень дополнительных показателей </a:t>
            </a:r>
            <a:br>
              <a:rPr lang="ru-RU" sz="2400" b="1" dirty="0" smtClean="0"/>
            </a:br>
            <a:r>
              <a:rPr lang="ru-RU" sz="1600" dirty="0" smtClean="0"/>
              <a:t>(</a:t>
            </a:r>
            <a:r>
              <a:rPr lang="ru-RU" sz="1600" i="1" dirty="0" smtClean="0"/>
              <a:t>продолжение</a:t>
            </a:r>
            <a:r>
              <a:rPr lang="ru-RU" sz="1600" dirty="0" smtClean="0"/>
              <a:t>)</a:t>
            </a:r>
            <a:endParaRPr lang="ru-RU" sz="1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871204060"/>
              </p:ext>
            </p:extLst>
          </p:nvPr>
        </p:nvGraphicFramePr>
        <p:xfrm>
          <a:off x="457200" y="1200150"/>
          <a:ext cx="8229600" cy="3479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2392"/>
                <a:gridCol w="5328592"/>
                <a:gridCol w="1080120"/>
                <a:gridCol w="137849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показателя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Ед.изм.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Сумма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Объём расходов местного бюджета на физическую культуру и спорт в расчете на 1 жителя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37,1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7.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Количество семей, получившие жилые помещения и улучшившие жилищные условия в 2015</a:t>
                      </a:r>
                      <a:r>
                        <a:rPr lang="ru-RU" baseline="0" dirty="0" smtClean="0"/>
                        <a:t> году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Ед.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20,0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8.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Доля населения, улучшившего жилищные условия в 2015 году, в общей</a:t>
                      </a:r>
                      <a:r>
                        <a:rPr lang="ru-RU" baseline="0" dirty="0" smtClean="0"/>
                        <a:t> численности населения, состоящего на учёте в качестве нуждающегося в жилых помещениях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%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2,6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9.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Объём расходов местного бюджета на социальную политику в расчете на 1 жителя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/>
                        <a:t>руб.</a:t>
                      </a:r>
                    </a:p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116,6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5774033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31590"/>
            <a:ext cx="2335117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smtClean="0"/>
              <a:t>      </a:t>
            </a:r>
            <a:r>
              <a:rPr lang="ru-RU" sz="2400" smtClean="0"/>
              <a:t>     Способы </a:t>
            </a:r>
            <a:r>
              <a:rPr lang="ru-RU" sz="2400" dirty="0" smtClean="0"/>
              <a:t>участия граждан в общественном обсуждении бюджета города Амурска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4283968" y="1203598"/>
            <a:ext cx="46085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Проект бюджета на очередной год и отчёт о его исполнении:</a:t>
            </a:r>
          </a:p>
          <a:p>
            <a:pPr marL="342900" indent="-342900">
              <a:buAutoNum type="arabicParenR"/>
            </a:pPr>
            <a:r>
              <a:rPr lang="ru-RU" dirty="0" smtClean="0"/>
              <a:t>публикуются в средствах массовой информации;</a:t>
            </a:r>
          </a:p>
          <a:p>
            <a:pPr marL="342900" indent="-342900">
              <a:buAutoNum type="arabicParenR"/>
            </a:pPr>
            <a:r>
              <a:rPr lang="ru-RU" dirty="0" smtClean="0"/>
              <a:t>размещаются на официальном сайте администрации города: </a:t>
            </a:r>
            <a:r>
              <a:rPr lang="en-US" dirty="0" smtClean="0"/>
              <a:t>amursk.ru</a:t>
            </a:r>
            <a:endParaRPr lang="ru-RU" dirty="0" smtClean="0"/>
          </a:p>
          <a:p>
            <a:pPr marL="342900" indent="-342900">
              <a:buAutoNum type="arabicParenR"/>
            </a:pPr>
            <a:r>
              <a:rPr lang="ru-RU" dirty="0" smtClean="0"/>
              <a:t>выносятся на публичные слушания в сроки, предусмотренные законодательством.</a:t>
            </a:r>
          </a:p>
          <a:p>
            <a:pPr marL="342900" indent="-342900">
              <a:buAutoNum type="arabicParenR"/>
            </a:pP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19822"/>
            <a:ext cx="383430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17803" y="3507854"/>
            <a:ext cx="2826197" cy="1440160"/>
          </a:xfrm>
          <a:prstGeom prst="flowChartInputOutpu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23528" y="2355726"/>
            <a:ext cx="38884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>
                <a:solidFill>
                  <a:srgbClr val="FF0000"/>
                </a:solidFill>
              </a:rPr>
              <a:t>Публичные слушания по отчёту об исполнении бюджета города за 2015 год состоялись 19 апреля 2016 года</a:t>
            </a:r>
            <a:endParaRPr lang="ru-RU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понятия</a:t>
            </a:r>
            <a:endParaRPr lang="ru-RU" sz="2800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31590"/>
            <a:ext cx="8229600" cy="360040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Бюджет</a:t>
            </a:r>
            <a:r>
              <a:rPr lang="ru-RU" sz="2000" dirty="0" smtClean="0"/>
              <a:t> – форма образования и расходования денежных средств, предназначенных для финансового обеспечения задач и функций государства и местного самоуправления.</a:t>
            </a:r>
          </a:p>
          <a:p>
            <a:pPr algn="just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Доходы </a:t>
            </a:r>
            <a:r>
              <a:rPr lang="ru-RU" sz="2000" dirty="0" smtClean="0"/>
              <a:t>бюджета – поступающие в бюджета денежные средства, </a:t>
            </a:r>
            <a:r>
              <a:rPr lang="ru-RU" sz="1800" dirty="0" smtClean="0"/>
              <a:t>(за исключением источников финансирования дефицита бюджета);</a:t>
            </a:r>
          </a:p>
          <a:p>
            <a:pPr algn="just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Расходы</a:t>
            </a:r>
            <a:r>
              <a:rPr lang="ru-RU" sz="2000" dirty="0" smtClean="0"/>
              <a:t> бюджета – выплачиваемые из бюджета денежные средства </a:t>
            </a:r>
            <a:r>
              <a:rPr lang="ru-RU" sz="1800" dirty="0" smtClean="0"/>
              <a:t>(за исключением источников финансирования дефицита бюджета);</a:t>
            </a:r>
          </a:p>
          <a:p>
            <a:pPr algn="just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Дефицит</a:t>
            </a:r>
            <a:r>
              <a:rPr lang="ru-RU" sz="2000" dirty="0" smtClean="0"/>
              <a:t> бюджета – превышение расходов бюджета над его доходами;</a:t>
            </a:r>
          </a:p>
          <a:p>
            <a:pPr algn="just"/>
            <a:r>
              <a:rPr lang="ru-RU" sz="2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Профицит</a:t>
            </a:r>
            <a:r>
              <a:rPr lang="ru-RU" sz="2000" dirty="0" smtClean="0"/>
              <a:t> бюджета – превышение доходов бюджета над его расходами.</a:t>
            </a:r>
            <a:endParaRPr lang="ru-R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Основные итоги социально-экономического развития города</a:t>
            </a:r>
            <a:br>
              <a:rPr lang="ru-RU" sz="2000" b="1" dirty="0" smtClean="0"/>
            </a:br>
            <a:r>
              <a:rPr lang="ru-RU" sz="2000" b="1" dirty="0" smtClean="0"/>
              <a:t> Амурска за 2015 год</a:t>
            </a:r>
            <a:endParaRPr lang="ru-RU" sz="20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7" y="1131590"/>
          <a:ext cx="8424936" cy="38484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7762"/>
                <a:gridCol w="4423028"/>
                <a:gridCol w="1179475"/>
                <a:gridCol w="1138566"/>
                <a:gridCol w="936105"/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r>
                        <a:rPr lang="ru-RU" dirty="0" err="1" smtClean="0"/>
                        <a:t>п</a:t>
                      </a:r>
                      <a:r>
                        <a:rPr lang="ru-RU" dirty="0" smtClean="0"/>
                        <a:t>/</a:t>
                      </a:r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показателя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Темп роста, %</a:t>
                      </a:r>
                      <a:endParaRPr lang="ru-RU" sz="1600" dirty="0"/>
                    </a:p>
                  </a:txBody>
                  <a:tcPr/>
                </a:tc>
              </a:tr>
              <a:tr h="624075">
                <a:tc>
                  <a:txBody>
                    <a:bodyPr/>
                    <a:lstStyle/>
                    <a:p>
                      <a:r>
                        <a:rPr lang="ru-RU" dirty="0" smtClean="0"/>
                        <a:t>1.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Оборот организаций по всем видам экономической деятельности (млн.руб.)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5787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6575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113</a:t>
                      </a:r>
                      <a:endParaRPr lang="ru-RU" dirty="0"/>
                    </a:p>
                  </a:txBody>
                  <a:tcPr/>
                </a:tc>
              </a:tr>
              <a:tr h="624075">
                <a:tc>
                  <a:txBody>
                    <a:bodyPr/>
                    <a:lstStyle/>
                    <a:p>
                      <a:r>
                        <a:rPr lang="ru-RU" dirty="0" smtClean="0"/>
                        <a:t>2.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Оборот</a:t>
                      </a:r>
                      <a:r>
                        <a:rPr lang="ru-RU" baseline="0" dirty="0" smtClean="0"/>
                        <a:t> обрабатывающих производств (млн.руб.)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4447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4843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109</a:t>
                      </a:r>
                      <a:endParaRPr lang="ru-RU" dirty="0"/>
                    </a:p>
                  </a:txBody>
                  <a:tcPr/>
                </a:tc>
              </a:tr>
              <a:tr h="624075">
                <a:tc>
                  <a:txBody>
                    <a:bodyPr/>
                    <a:lstStyle/>
                    <a:p>
                      <a:r>
                        <a:rPr lang="ru-RU" dirty="0" smtClean="0"/>
                        <a:t>3.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Товарооборот предприятий розничной и мелкооптовой торговли (млн.руб.)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2200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2650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120</a:t>
                      </a:r>
                      <a:endParaRPr lang="ru-RU" dirty="0"/>
                    </a:p>
                  </a:txBody>
                  <a:tcPr/>
                </a:tc>
              </a:tr>
              <a:tr h="624075">
                <a:tc>
                  <a:txBody>
                    <a:bodyPr/>
                    <a:lstStyle/>
                    <a:p>
                      <a:r>
                        <a:rPr lang="ru-RU" dirty="0" smtClean="0"/>
                        <a:t>4.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Товарооборот</a:t>
                      </a:r>
                      <a:r>
                        <a:rPr lang="ru-RU" baseline="0" dirty="0" smtClean="0"/>
                        <a:t> предприятий общественного питания (млн.руб.)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86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98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114</a:t>
                      </a:r>
                      <a:endParaRPr lang="ru-RU" dirty="0"/>
                    </a:p>
                  </a:txBody>
                  <a:tcPr/>
                </a:tc>
              </a:tr>
              <a:tr h="624075">
                <a:tc>
                  <a:txBody>
                    <a:bodyPr/>
                    <a:lstStyle/>
                    <a:p>
                      <a:r>
                        <a:rPr lang="ru-RU" dirty="0" smtClean="0"/>
                        <a:t>5.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Объём предоставленных бытовых услуг (млн.руб.)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110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Основные итоги социально-экономического </a:t>
            </a:r>
            <a:br>
              <a:rPr lang="ru-RU" sz="2400" b="1" dirty="0" smtClean="0"/>
            </a:br>
            <a:r>
              <a:rPr lang="ru-RU" sz="2400" b="1" dirty="0" smtClean="0"/>
              <a:t>развития города Амурска за 2015 год</a:t>
            </a:r>
            <a:endParaRPr lang="ru-RU" sz="24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00151"/>
          <a:ext cx="8229600" cy="38272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400"/>
                <a:gridCol w="5256584"/>
                <a:gridCol w="864096"/>
                <a:gridCol w="864096"/>
                <a:gridCol w="730424"/>
              </a:tblGrid>
              <a:tr h="88133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№</a:t>
                      </a:r>
                      <a:r>
                        <a:rPr lang="ru-RU" sz="1400" dirty="0" err="1" smtClean="0"/>
                        <a:t>п</a:t>
                      </a:r>
                      <a:r>
                        <a:rPr lang="ru-RU" sz="1400" dirty="0" smtClean="0"/>
                        <a:t>/</a:t>
                      </a:r>
                      <a:r>
                        <a:rPr lang="ru-RU" sz="1400" dirty="0" err="1" smtClean="0"/>
                        <a:t>п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показателя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 год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Темп роста %</a:t>
                      </a:r>
                      <a:endParaRPr lang="ru-RU" dirty="0"/>
                    </a:p>
                  </a:txBody>
                  <a:tcPr/>
                </a:tc>
              </a:tr>
              <a:tr h="544220">
                <a:tc>
                  <a:txBody>
                    <a:bodyPr/>
                    <a:lstStyle/>
                    <a:p>
                      <a:r>
                        <a:rPr lang="ru-RU" dirty="0" smtClean="0"/>
                        <a:t>6.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Численность безработных на конец</a:t>
                      </a:r>
                      <a:r>
                        <a:rPr lang="ru-RU" baseline="0" dirty="0" smtClean="0"/>
                        <a:t> года (чел.)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437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541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124</a:t>
                      </a:r>
                      <a:endParaRPr lang="ru-RU" dirty="0"/>
                    </a:p>
                  </a:txBody>
                  <a:tcPr/>
                </a:tc>
              </a:tr>
              <a:tr h="544220">
                <a:tc>
                  <a:txBody>
                    <a:bodyPr/>
                    <a:lstStyle/>
                    <a:p>
                      <a:r>
                        <a:rPr lang="ru-RU" dirty="0" smtClean="0"/>
                        <a:t>7.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безработицы (%)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2,3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121</a:t>
                      </a:r>
                      <a:endParaRPr lang="ru-RU" dirty="0"/>
                    </a:p>
                  </a:txBody>
                  <a:tcPr/>
                </a:tc>
              </a:tr>
              <a:tr h="616935">
                <a:tc>
                  <a:txBody>
                    <a:bodyPr/>
                    <a:lstStyle/>
                    <a:p>
                      <a:r>
                        <a:rPr lang="ru-RU" dirty="0" smtClean="0"/>
                        <a:t>8.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Инвестиции в основной капитал предприятий и организаций города (млн.руб.)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1810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957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53</a:t>
                      </a:r>
                      <a:endParaRPr lang="ru-RU" dirty="0"/>
                    </a:p>
                  </a:txBody>
                  <a:tcPr/>
                </a:tc>
              </a:tr>
              <a:tr h="616935">
                <a:tc>
                  <a:txBody>
                    <a:bodyPr/>
                    <a:lstStyle/>
                    <a:p>
                      <a:r>
                        <a:rPr lang="ru-RU" dirty="0" smtClean="0"/>
                        <a:t>9.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Среднемесячная номинальная начисленная заработная плата на конец года (тыс.руб.)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100</a:t>
                      </a:r>
                      <a:endParaRPr lang="ru-RU" dirty="0"/>
                    </a:p>
                  </a:txBody>
                  <a:tcPr/>
                </a:tc>
              </a:tr>
              <a:tr h="544220">
                <a:tc>
                  <a:txBody>
                    <a:bodyPr/>
                    <a:lstStyle/>
                    <a:p>
                      <a:r>
                        <a:rPr lang="ru-RU" dirty="0" smtClean="0"/>
                        <a:t>10.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Численность населения города на конец года (чел.)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40803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40587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99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600" b="1" dirty="0" smtClean="0"/>
              <a:t>Основные параметры исполнения бюджета</a:t>
            </a:r>
            <a:br>
              <a:rPr lang="ru-RU" sz="2600" b="1" dirty="0" smtClean="0"/>
            </a:br>
            <a:r>
              <a:rPr lang="ru-RU" sz="2600" b="1" dirty="0" smtClean="0"/>
              <a:t> города Амурска за 2015 год</a:t>
            </a:r>
            <a:endParaRPr lang="ru-RU" sz="2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24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424"/>
                <a:gridCol w="2808312"/>
                <a:gridCol w="1728192"/>
                <a:gridCol w="1656184"/>
                <a:gridCol w="1306488"/>
              </a:tblGrid>
              <a:tr h="81095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№</a:t>
                      </a:r>
                      <a:r>
                        <a:rPr lang="ru-RU" dirty="0" err="1" smtClean="0"/>
                        <a:t>п</a:t>
                      </a:r>
                      <a:r>
                        <a:rPr lang="ru-RU" dirty="0" smtClean="0"/>
                        <a:t>/</a:t>
                      </a:r>
                      <a:r>
                        <a:rPr lang="ru-RU" dirty="0" err="1" smtClean="0"/>
                        <a:t>п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Наименование показателя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Уточнённый</a:t>
                      </a:r>
                      <a:r>
                        <a:rPr lang="ru-RU" baseline="0" dirty="0" smtClean="0"/>
                        <a:t> план, млн.руб.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Исполнено, млн.руб.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% </a:t>
                      </a:r>
                      <a:r>
                        <a:rPr lang="ru-RU" sz="1600" dirty="0" smtClean="0"/>
                        <a:t>исполнения</a:t>
                      </a:r>
                      <a:endParaRPr lang="ru-RU" sz="1600" dirty="0"/>
                    </a:p>
                  </a:txBody>
                  <a:tcPr/>
                </a:tc>
              </a:tr>
              <a:tr h="81095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ДОХОДЫ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212,0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218,8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103</a:t>
                      </a:r>
                      <a:endParaRPr lang="ru-RU" sz="2000" dirty="0"/>
                    </a:p>
                  </a:txBody>
                  <a:tcPr/>
                </a:tc>
              </a:tr>
              <a:tr h="81095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РАСХОДЫ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219,1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211,2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96</a:t>
                      </a:r>
                      <a:endParaRPr lang="ru-RU" sz="2000" dirty="0"/>
                    </a:p>
                  </a:txBody>
                  <a:tcPr/>
                </a:tc>
              </a:tr>
              <a:tr h="810952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3.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ДЕФИЦИТ (-)</a:t>
                      </a:r>
                    </a:p>
                    <a:p>
                      <a:pPr algn="ctr"/>
                      <a:r>
                        <a:rPr lang="ru-RU" sz="2000" dirty="0" smtClean="0"/>
                        <a:t>ПРОФИЦИТ (+)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-7,1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7,6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Состав доходов бюджета города</a:t>
            </a:r>
            <a:endParaRPr lang="ru-RU" sz="2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33878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38782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/>
                        <a:t>Общий объём поступлений</a:t>
                      </a:r>
                      <a:r>
                        <a:rPr lang="ru-RU" sz="2000" baseline="0" dirty="0" smtClean="0"/>
                        <a:t> доходов в городской бюджет в 2015 году составил   218,8  млн.руб. Плановые назначения по доходам исполнены на 103 %.</a:t>
                      </a:r>
                    </a:p>
                    <a:p>
                      <a:pPr algn="just"/>
                      <a:r>
                        <a:rPr lang="ru-RU" sz="2000" baseline="0" dirty="0" smtClean="0"/>
                        <a:t> Из них,  собственных  доходов   (налоговые + неналоговые) пришло 189,2 млн.руб., что на 19,6 млн.руб. или 11% больше  поступлений 2014 года.</a:t>
                      </a: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467544" y="1275606"/>
          <a:ext cx="4032448" cy="33281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600" b="1" dirty="0" smtClean="0"/>
              <a:t>Структура доходов бюджета за 2015 год</a:t>
            </a:r>
            <a:endParaRPr lang="ru-RU" sz="26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396655203"/>
              </p:ext>
            </p:extLst>
          </p:nvPr>
        </p:nvGraphicFramePr>
        <p:xfrm>
          <a:off x="165600" y="1188000"/>
          <a:ext cx="82296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35762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1742</TotalTime>
  <Words>2399</Words>
  <Application>Microsoft Office PowerPoint</Application>
  <PresentationFormat>Экран (16:9)</PresentationFormat>
  <Paragraphs>401</Paragraphs>
  <Slides>38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Тема Office</vt:lpstr>
      <vt:lpstr>Отчёт об исполнении бюджета города Амурска  за 2015 год</vt:lpstr>
      <vt:lpstr>Открытый бюджет  (Бюджет для граждан)</vt:lpstr>
      <vt:lpstr>Отчёт об исполнении городского бюджета сформирован на основании </vt:lpstr>
      <vt:lpstr>Основные понятия</vt:lpstr>
      <vt:lpstr>Основные итоги социально-экономического развития города  Амурска за 2015 год</vt:lpstr>
      <vt:lpstr>Основные итоги социально-экономического  развития города Амурска за 2015 год</vt:lpstr>
      <vt:lpstr>Основные параметры исполнения бюджета  города Амурска за 2015 год</vt:lpstr>
      <vt:lpstr>Состав доходов бюджета города</vt:lpstr>
      <vt:lpstr>Структура доходов бюджета за 2015 год</vt:lpstr>
      <vt:lpstr>Налог на доходы физических лиц</vt:lpstr>
      <vt:lpstr>Налоги на товары (работы, услуги) - АКЦИЗЫ</vt:lpstr>
      <vt:lpstr>Налоги на совокупный доход</vt:lpstr>
      <vt:lpstr>Налоги на имущество</vt:lpstr>
      <vt:lpstr>Аренда имущества и земли</vt:lpstr>
      <vt:lpstr>Продажа имущества и земли</vt:lpstr>
      <vt:lpstr>Неналоговые доходы (иные)</vt:lpstr>
      <vt:lpstr>Безвозмездные поступления в бюджет города</vt:lpstr>
      <vt:lpstr>Программно-целевой метод исполнения бюджета</vt:lpstr>
      <vt:lpstr>Структура расходов бюджета за 2015 год</vt:lpstr>
      <vt:lpstr>         Непрограммные расходы бюджета  - 77 млн.рублей</vt:lpstr>
      <vt:lpstr>Общемуниципальные расходы</vt:lpstr>
      <vt:lpstr>Общемуниципальные расходы</vt:lpstr>
      <vt:lpstr>Защита населения</vt:lpstr>
      <vt:lpstr>Национальная экономика</vt:lpstr>
      <vt:lpstr>Национальная экономика</vt:lpstr>
      <vt:lpstr>Дорожное хозяйство</vt:lpstr>
      <vt:lpstr>Жилищное хозяйство, энергосбережение</vt:lpstr>
      <vt:lpstr>Коммунальное хозяйство</vt:lpstr>
      <vt:lpstr>Благоустройство</vt:lpstr>
      <vt:lpstr>Молодёжная политика</vt:lpstr>
      <vt:lpstr>Физическая культура, спорт, туризм</vt:lpstr>
      <vt:lpstr>Структура расходов по  учреждениям культуры – 73350 тыс.руб. </vt:lpstr>
      <vt:lpstr>           Основные показатели в сфере культуры г. Амурска</vt:lpstr>
      <vt:lpstr>     Основные показатели в сфере культуры г. Амурска (продолжение)</vt:lpstr>
      <vt:lpstr>     Основные показатели в сфере культуры г. Амурска (продолжение)</vt:lpstr>
      <vt:lpstr>Перечень дополнительных показателей</vt:lpstr>
      <vt:lpstr>Перечень дополнительных показателей  (продолжение)</vt:lpstr>
      <vt:lpstr>           Способы участия граждан в общественном обсуждении бюджета города Амурска</vt:lpstr>
    </vt:vector>
  </TitlesOfParts>
  <Company>Администрация ГП "Город Амурск"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 Панишева</dc:creator>
  <cp:lastModifiedBy>Светлана Панишева</cp:lastModifiedBy>
  <cp:revision>231</cp:revision>
  <dcterms:created xsi:type="dcterms:W3CDTF">2015-11-11T06:17:05Z</dcterms:created>
  <dcterms:modified xsi:type="dcterms:W3CDTF">2016-09-05T07:17:45Z</dcterms:modified>
</cp:coreProperties>
</file>